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12"/>
  </p:notesMasterIdLst>
  <p:sldIdLst>
    <p:sldId id="959" r:id="rId2"/>
    <p:sldId id="878" r:id="rId3"/>
    <p:sldId id="258" r:id="rId4"/>
    <p:sldId id="968" r:id="rId5"/>
    <p:sldId id="276" r:id="rId6"/>
    <p:sldId id="298" r:id="rId7"/>
    <p:sldId id="320" r:id="rId8"/>
    <p:sldId id="1046" r:id="rId9"/>
    <p:sldId id="283" r:id="rId10"/>
    <p:sldId id="1058" r:id="rId11"/>
  </p:sldIdLst>
  <p:sldSz cx="12192000" cy="6858000"/>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BFF"/>
    <a:srgbClr val="F8FEB0"/>
    <a:srgbClr val="009242"/>
    <a:srgbClr val="CF04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3677" autoAdjust="0"/>
  </p:normalViewPr>
  <p:slideViewPr>
    <p:cSldViewPr snapToGrid="0">
      <p:cViewPr varScale="1">
        <p:scale>
          <a:sx n="67" d="100"/>
          <a:sy n="67" d="100"/>
        </p:scale>
        <p:origin x="1219" y="278"/>
      </p:cViewPr>
      <p:guideLst>
        <p:guide orient="horz" pos="2160"/>
        <p:guide pos="3840"/>
      </p:guideLst>
    </p:cSldViewPr>
  </p:slideViewPr>
  <p:outlineViewPr>
    <p:cViewPr>
      <p:scale>
        <a:sx n="33" d="100"/>
        <a:sy n="33" d="100"/>
      </p:scale>
      <p:origin x="0" y="-2220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F65F83-1BEE-4A74-81E7-F2F52B378330}"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GB"/>
        </a:p>
      </dgm:t>
    </dgm:pt>
    <dgm:pt modelId="{D05A00EB-5B24-4BEC-9A9B-C2839AD2F2AB}">
      <dgm:prSet phldrT="[Text]"/>
      <dgm:spPr/>
      <dgm:t>
        <a:bodyPr/>
        <a:lstStyle/>
        <a:p>
          <a:r>
            <a:rPr lang="en-GB" dirty="0"/>
            <a:t>Knowledge</a:t>
          </a:r>
        </a:p>
        <a:p>
          <a:r>
            <a:rPr lang="en-GB" dirty="0"/>
            <a:t>2 marks</a:t>
          </a:r>
        </a:p>
      </dgm:t>
    </dgm:pt>
    <dgm:pt modelId="{0DC54C91-3C3C-4694-BF74-9BA86D4E60D1}" type="parTrans" cxnId="{96DC22C6-776D-4BAB-BB75-2EC687286F55}">
      <dgm:prSet/>
      <dgm:spPr/>
      <dgm:t>
        <a:bodyPr/>
        <a:lstStyle/>
        <a:p>
          <a:endParaRPr lang="en-GB"/>
        </a:p>
      </dgm:t>
    </dgm:pt>
    <dgm:pt modelId="{7CB0CA0E-5411-4F18-9E1F-D26FB0AC3A67}" type="sibTrans" cxnId="{96DC22C6-776D-4BAB-BB75-2EC687286F55}">
      <dgm:prSet/>
      <dgm:spPr/>
      <dgm:t>
        <a:bodyPr/>
        <a:lstStyle/>
        <a:p>
          <a:endParaRPr lang="en-GB"/>
        </a:p>
      </dgm:t>
    </dgm:pt>
    <dgm:pt modelId="{0D41B748-271D-4366-9D2A-6D0E7B139D6D}">
      <dgm:prSet phldrT="[Text]"/>
      <dgm:spPr/>
      <dgm:t>
        <a:bodyPr/>
        <a:lstStyle/>
        <a:p>
          <a:r>
            <a:rPr lang="en-GB" dirty="0"/>
            <a:t>Application</a:t>
          </a:r>
        </a:p>
        <a:p>
          <a:r>
            <a:rPr lang="en-GB" dirty="0"/>
            <a:t>2 marks</a:t>
          </a:r>
        </a:p>
      </dgm:t>
    </dgm:pt>
    <dgm:pt modelId="{0F32D197-AE00-49E4-A407-F94EA2F3F2F7}" type="parTrans" cxnId="{F575E9A6-0642-4848-9DE7-0BE0FEC34A8F}">
      <dgm:prSet/>
      <dgm:spPr/>
      <dgm:t>
        <a:bodyPr/>
        <a:lstStyle/>
        <a:p>
          <a:endParaRPr lang="en-GB"/>
        </a:p>
      </dgm:t>
    </dgm:pt>
    <dgm:pt modelId="{5C4750BF-725F-4584-BE17-89E6AB7A47BF}" type="sibTrans" cxnId="{F575E9A6-0642-4848-9DE7-0BE0FEC34A8F}">
      <dgm:prSet/>
      <dgm:spPr/>
      <dgm:t>
        <a:bodyPr/>
        <a:lstStyle/>
        <a:p>
          <a:endParaRPr lang="en-GB"/>
        </a:p>
      </dgm:t>
    </dgm:pt>
    <dgm:pt modelId="{5D37E494-E265-4654-B0D9-2A83A6AB2BEE}">
      <dgm:prSet phldrT="[Text]"/>
      <dgm:spPr/>
      <dgm:t>
        <a:bodyPr/>
        <a:lstStyle/>
        <a:p>
          <a:r>
            <a:rPr lang="en-GB" dirty="0"/>
            <a:t>Analysis</a:t>
          </a:r>
        </a:p>
        <a:p>
          <a:r>
            <a:rPr lang="en-GB" dirty="0"/>
            <a:t>3 marks</a:t>
          </a:r>
        </a:p>
      </dgm:t>
    </dgm:pt>
    <dgm:pt modelId="{5FCC0474-950A-4DC1-AA12-4F9D8F74B016}" type="parTrans" cxnId="{D86C07F1-00C6-4BB9-B545-40426873D1AE}">
      <dgm:prSet/>
      <dgm:spPr/>
      <dgm:t>
        <a:bodyPr/>
        <a:lstStyle/>
        <a:p>
          <a:endParaRPr lang="en-GB"/>
        </a:p>
      </dgm:t>
    </dgm:pt>
    <dgm:pt modelId="{D7ACDCD2-FF82-47C1-BD54-A70CEA7BB006}" type="sibTrans" cxnId="{D86C07F1-00C6-4BB9-B545-40426873D1AE}">
      <dgm:prSet/>
      <dgm:spPr/>
      <dgm:t>
        <a:bodyPr/>
        <a:lstStyle/>
        <a:p>
          <a:endParaRPr lang="en-GB"/>
        </a:p>
      </dgm:t>
    </dgm:pt>
    <dgm:pt modelId="{0B5B258E-E039-4B05-B7B7-0B3568157DA1}">
      <dgm:prSet phldrT="[Text]"/>
      <dgm:spPr/>
      <dgm:t>
        <a:bodyPr/>
        <a:lstStyle/>
        <a:p>
          <a:r>
            <a:rPr lang="en-GB" dirty="0"/>
            <a:t>Evaluation</a:t>
          </a:r>
        </a:p>
        <a:p>
          <a:r>
            <a:rPr lang="en-GB" dirty="0"/>
            <a:t>3 marks</a:t>
          </a:r>
        </a:p>
      </dgm:t>
    </dgm:pt>
    <dgm:pt modelId="{27AE3978-0FDB-472D-BBC6-3CAB86E43D56}" type="parTrans" cxnId="{8C0BABB4-58B9-47E7-970C-9E0C16320A80}">
      <dgm:prSet/>
      <dgm:spPr/>
      <dgm:t>
        <a:bodyPr/>
        <a:lstStyle/>
        <a:p>
          <a:endParaRPr lang="en-GB"/>
        </a:p>
      </dgm:t>
    </dgm:pt>
    <dgm:pt modelId="{882ECAAF-0725-4C0E-BB44-F4557730E361}" type="sibTrans" cxnId="{8C0BABB4-58B9-47E7-970C-9E0C16320A80}">
      <dgm:prSet/>
      <dgm:spPr/>
      <dgm:t>
        <a:bodyPr/>
        <a:lstStyle/>
        <a:p>
          <a:endParaRPr lang="en-GB"/>
        </a:p>
      </dgm:t>
    </dgm:pt>
    <dgm:pt modelId="{D6865F3A-1C60-4F80-8F72-560AD18D663F}" type="pres">
      <dgm:prSet presAssocID="{B8F65F83-1BEE-4A74-81E7-F2F52B378330}" presName="diagram" presStyleCnt="0">
        <dgm:presLayoutVars>
          <dgm:dir/>
          <dgm:resizeHandles val="exact"/>
        </dgm:presLayoutVars>
      </dgm:prSet>
      <dgm:spPr/>
    </dgm:pt>
    <dgm:pt modelId="{F16518F3-480D-47C6-90E8-6AC6E8C130BF}" type="pres">
      <dgm:prSet presAssocID="{D05A00EB-5B24-4BEC-9A9B-C2839AD2F2AB}" presName="node" presStyleLbl="node1" presStyleIdx="0" presStyleCnt="4">
        <dgm:presLayoutVars>
          <dgm:bulletEnabled val="1"/>
        </dgm:presLayoutVars>
      </dgm:prSet>
      <dgm:spPr/>
    </dgm:pt>
    <dgm:pt modelId="{B23AA09C-54B9-4804-89A5-033CAF2EAE77}" type="pres">
      <dgm:prSet presAssocID="{7CB0CA0E-5411-4F18-9E1F-D26FB0AC3A67}" presName="sibTrans" presStyleCnt="0"/>
      <dgm:spPr/>
    </dgm:pt>
    <dgm:pt modelId="{B520BA10-9D44-408E-AB15-879628787793}" type="pres">
      <dgm:prSet presAssocID="{0D41B748-271D-4366-9D2A-6D0E7B139D6D}" presName="node" presStyleLbl="node1" presStyleIdx="1" presStyleCnt="4">
        <dgm:presLayoutVars>
          <dgm:bulletEnabled val="1"/>
        </dgm:presLayoutVars>
      </dgm:prSet>
      <dgm:spPr/>
    </dgm:pt>
    <dgm:pt modelId="{2FA8E4E4-CBF1-4824-8E54-359D85E5D02B}" type="pres">
      <dgm:prSet presAssocID="{5C4750BF-725F-4584-BE17-89E6AB7A47BF}" presName="sibTrans" presStyleCnt="0"/>
      <dgm:spPr/>
    </dgm:pt>
    <dgm:pt modelId="{694E4739-8112-4374-892B-0F053AE5AEFF}" type="pres">
      <dgm:prSet presAssocID="{5D37E494-E265-4654-B0D9-2A83A6AB2BEE}" presName="node" presStyleLbl="node1" presStyleIdx="2" presStyleCnt="4">
        <dgm:presLayoutVars>
          <dgm:bulletEnabled val="1"/>
        </dgm:presLayoutVars>
      </dgm:prSet>
      <dgm:spPr/>
    </dgm:pt>
    <dgm:pt modelId="{4F17A047-A1DC-4564-8073-00A782BBB7A3}" type="pres">
      <dgm:prSet presAssocID="{D7ACDCD2-FF82-47C1-BD54-A70CEA7BB006}" presName="sibTrans" presStyleCnt="0"/>
      <dgm:spPr/>
    </dgm:pt>
    <dgm:pt modelId="{C7B2905D-D671-41B5-98EA-8616C8596488}" type="pres">
      <dgm:prSet presAssocID="{0B5B258E-E039-4B05-B7B7-0B3568157DA1}" presName="node" presStyleLbl="node1" presStyleIdx="3" presStyleCnt="4">
        <dgm:presLayoutVars>
          <dgm:bulletEnabled val="1"/>
        </dgm:presLayoutVars>
      </dgm:prSet>
      <dgm:spPr/>
    </dgm:pt>
  </dgm:ptLst>
  <dgm:cxnLst>
    <dgm:cxn modelId="{3CDCCE4E-3CC0-48ED-8EE8-48714F207CFF}" type="presOf" srcId="{0D41B748-271D-4366-9D2A-6D0E7B139D6D}" destId="{B520BA10-9D44-408E-AB15-879628787793}" srcOrd="0" destOrd="0" presId="urn:microsoft.com/office/officeart/2005/8/layout/default"/>
    <dgm:cxn modelId="{4AAB0C90-4DC5-436F-BFA7-B7EB17A10929}" type="presOf" srcId="{B8F65F83-1BEE-4A74-81E7-F2F52B378330}" destId="{D6865F3A-1C60-4F80-8F72-560AD18D663F}" srcOrd="0" destOrd="0" presId="urn:microsoft.com/office/officeart/2005/8/layout/default"/>
    <dgm:cxn modelId="{3CB05595-3708-4638-9E96-9B50F4DA4713}" type="presOf" srcId="{0B5B258E-E039-4B05-B7B7-0B3568157DA1}" destId="{C7B2905D-D671-41B5-98EA-8616C8596488}" srcOrd="0" destOrd="0" presId="urn:microsoft.com/office/officeart/2005/8/layout/default"/>
    <dgm:cxn modelId="{00080A9B-3E3C-4CCA-9AFB-57EACEFA2903}" type="presOf" srcId="{D05A00EB-5B24-4BEC-9A9B-C2839AD2F2AB}" destId="{F16518F3-480D-47C6-90E8-6AC6E8C130BF}" srcOrd="0" destOrd="0" presId="urn:microsoft.com/office/officeart/2005/8/layout/default"/>
    <dgm:cxn modelId="{F887419D-2A2F-4518-A0E9-689FF9544300}" type="presOf" srcId="{5D37E494-E265-4654-B0D9-2A83A6AB2BEE}" destId="{694E4739-8112-4374-892B-0F053AE5AEFF}" srcOrd="0" destOrd="0" presId="urn:microsoft.com/office/officeart/2005/8/layout/default"/>
    <dgm:cxn modelId="{F575E9A6-0642-4848-9DE7-0BE0FEC34A8F}" srcId="{B8F65F83-1BEE-4A74-81E7-F2F52B378330}" destId="{0D41B748-271D-4366-9D2A-6D0E7B139D6D}" srcOrd="1" destOrd="0" parTransId="{0F32D197-AE00-49E4-A407-F94EA2F3F2F7}" sibTransId="{5C4750BF-725F-4584-BE17-89E6AB7A47BF}"/>
    <dgm:cxn modelId="{8C0BABB4-58B9-47E7-970C-9E0C16320A80}" srcId="{B8F65F83-1BEE-4A74-81E7-F2F52B378330}" destId="{0B5B258E-E039-4B05-B7B7-0B3568157DA1}" srcOrd="3" destOrd="0" parTransId="{27AE3978-0FDB-472D-BBC6-3CAB86E43D56}" sibTransId="{882ECAAF-0725-4C0E-BB44-F4557730E361}"/>
    <dgm:cxn modelId="{96DC22C6-776D-4BAB-BB75-2EC687286F55}" srcId="{B8F65F83-1BEE-4A74-81E7-F2F52B378330}" destId="{D05A00EB-5B24-4BEC-9A9B-C2839AD2F2AB}" srcOrd="0" destOrd="0" parTransId="{0DC54C91-3C3C-4694-BF74-9BA86D4E60D1}" sibTransId="{7CB0CA0E-5411-4F18-9E1F-D26FB0AC3A67}"/>
    <dgm:cxn modelId="{D86C07F1-00C6-4BB9-B545-40426873D1AE}" srcId="{B8F65F83-1BEE-4A74-81E7-F2F52B378330}" destId="{5D37E494-E265-4654-B0D9-2A83A6AB2BEE}" srcOrd="2" destOrd="0" parTransId="{5FCC0474-950A-4DC1-AA12-4F9D8F74B016}" sibTransId="{D7ACDCD2-FF82-47C1-BD54-A70CEA7BB006}"/>
    <dgm:cxn modelId="{E8D34879-88FA-4C3B-9465-43D64F067FF5}" type="presParOf" srcId="{D6865F3A-1C60-4F80-8F72-560AD18D663F}" destId="{F16518F3-480D-47C6-90E8-6AC6E8C130BF}" srcOrd="0" destOrd="0" presId="urn:microsoft.com/office/officeart/2005/8/layout/default"/>
    <dgm:cxn modelId="{EAEFF564-8F7E-4ACC-BD23-7FA26478B393}" type="presParOf" srcId="{D6865F3A-1C60-4F80-8F72-560AD18D663F}" destId="{B23AA09C-54B9-4804-89A5-033CAF2EAE77}" srcOrd="1" destOrd="0" presId="urn:microsoft.com/office/officeart/2005/8/layout/default"/>
    <dgm:cxn modelId="{E68E3C67-78FB-4756-B938-399FD750EC93}" type="presParOf" srcId="{D6865F3A-1C60-4F80-8F72-560AD18D663F}" destId="{B520BA10-9D44-408E-AB15-879628787793}" srcOrd="2" destOrd="0" presId="urn:microsoft.com/office/officeart/2005/8/layout/default"/>
    <dgm:cxn modelId="{E53C87C2-830D-4F44-994E-E1B613ECC710}" type="presParOf" srcId="{D6865F3A-1C60-4F80-8F72-560AD18D663F}" destId="{2FA8E4E4-CBF1-4824-8E54-359D85E5D02B}" srcOrd="3" destOrd="0" presId="urn:microsoft.com/office/officeart/2005/8/layout/default"/>
    <dgm:cxn modelId="{C57A1F5A-DB1A-4C1D-B147-3BCE17694A9B}" type="presParOf" srcId="{D6865F3A-1C60-4F80-8F72-560AD18D663F}" destId="{694E4739-8112-4374-892B-0F053AE5AEFF}" srcOrd="4" destOrd="0" presId="urn:microsoft.com/office/officeart/2005/8/layout/default"/>
    <dgm:cxn modelId="{FACB169B-D6E0-415D-B5A5-7AC376CA196A}" type="presParOf" srcId="{D6865F3A-1C60-4F80-8F72-560AD18D663F}" destId="{4F17A047-A1DC-4564-8073-00A782BBB7A3}" srcOrd="5" destOrd="0" presId="urn:microsoft.com/office/officeart/2005/8/layout/default"/>
    <dgm:cxn modelId="{CE38BFC3-8DBF-4258-8927-BAE092B6700C}" type="presParOf" srcId="{D6865F3A-1C60-4F80-8F72-560AD18D663F}" destId="{C7B2905D-D671-41B5-98EA-8616C8596488}"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6518F3-480D-47C6-90E8-6AC6E8C130BF}">
      <dsp:nvSpPr>
        <dsp:cNvPr id="0" name=""/>
        <dsp:cNvSpPr/>
      </dsp:nvSpPr>
      <dsp:spPr>
        <a:xfrm>
          <a:off x="3163" y="28343"/>
          <a:ext cx="2509641" cy="1505784"/>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kern="1200" dirty="0"/>
            <a:t>Knowledge</a:t>
          </a:r>
        </a:p>
        <a:p>
          <a:pPr marL="0" lvl="0" indent="0" algn="ctr" defTabSz="1466850">
            <a:lnSpc>
              <a:spcPct val="90000"/>
            </a:lnSpc>
            <a:spcBef>
              <a:spcPct val="0"/>
            </a:spcBef>
            <a:spcAft>
              <a:spcPct val="35000"/>
            </a:spcAft>
            <a:buNone/>
          </a:pPr>
          <a:r>
            <a:rPr lang="en-GB" sz="3300" kern="1200" dirty="0"/>
            <a:t>2 marks</a:t>
          </a:r>
        </a:p>
      </dsp:txBody>
      <dsp:txXfrm>
        <a:off x="3163" y="28343"/>
        <a:ext cx="2509641" cy="1505784"/>
      </dsp:txXfrm>
    </dsp:sp>
    <dsp:sp modelId="{B520BA10-9D44-408E-AB15-879628787793}">
      <dsp:nvSpPr>
        <dsp:cNvPr id="0" name=""/>
        <dsp:cNvSpPr/>
      </dsp:nvSpPr>
      <dsp:spPr>
        <a:xfrm>
          <a:off x="2763768" y="28343"/>
          <a:ext cx="2509641" cy="1505784"/>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kern="1200" dirty="0"/>
            <a:t>Application</a:t>
          </a:r>
        </a:p>
        <a:p>
          <a:pPr marL="0" lvl="0" indent="0" algn="ctr" defTabSz="1466850">
            <a:lnSpc>
              <a:spcPct val="90000"/>
            </a:lnSpc>
            <a:spcBef>
              <a:spcPct val="0"/>
            </a:spcBef>
            <a:spcAft>
              <a:spcPct val="35000"/>
            </a:spcAft>
            <a:buNone/>
          </a:pPr>
          <a:r>
            <a:rPr lang="en-GB" sz="3300" kern="1200" dirty="0"/>
            <a:t>2 marks</a:t>
          </a:r>
        </a:p>
      </dsp:txBody>
      <dsp:txXfrm>
        <a:off x="2763768" y="28343"/>
        <a:ext cx="2509641" cy="1505784"/>
      </dsp:txXfrm>
    </dsp:sp>
    <dsp:sp modelId="{694E4739-8112-4374-892B-0F053AE5AEFF}">
      <dsp:nvSpPr>
        <dsp:cNvPr id="0" name=""/>
        <dsp:cNvSpPr/>
      </dsp:nvSpPr>
      <dsp:spPr>
        <a:xfrm>
          <a:off x="5524374" y="28343"/>
          <a:ext cx="2509641" cy="1505784"/>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kern="1200" dirty="0"/>
            <a:t>Analysis</a:t>
          </a:r>
        </a:p>
        <a:p>
          <a:pPr marL="0" lvl="0" indent="0" algn="ctr" defTabSz="1466850">
            <a:lnSpc>
              <a:spcPct val="90000"/>
            </a:lnSpc>
            <a:spcBef>
              <a:spcPct val="0"/>
            </a:spcBef>
            <a:spcAft>
              <a:spcPct val="35000"/>
            </a:spcAft>
            <a:buNone/>
          </a:pPr>
          <a:r>
            <a:rPr lang="en-GB" sz="3300" kern="1200" dirty="0"/>
            <a:t>3 marks</a:t>
          </a:r>
        </a:p>
      </dsp:txBody>
      <dsp:txXfrm>
        <a:off x="5524374" y="28343"/>
        <a:ext cx="2509641" cy="1505784"/>
      </dsp:txXfrm>
    </dsp:sp>
    <dsp:sp modelId="{C7B2905D-D671-41B5-98EA-8616C8596488}">
      <dsp:nvSpPr>
        <dsp:cNvPr id="0" name=""/>
        <dsp:cNvSpPr/>
      </dsp:nvSpPr>
      <dsp:spPr>
        <a:xfrm>
          <a:off x="8284980" y="28343"/>
          <a:ext cx="2509641" cy="1505784"/>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kern="1200" dirty="0"/>
            <a:t>Evaluation</a:t>
          </a:r>
        </a:p>
        <a:p>
          <a:pPr marL="0" lvl="0" indent="0" algn="ctr" defTabSz="1466850">
            <a:lnSpc>
              <a:spcPct val="90000"/>
            </a:lnSpc>
            <a:spcBef>
              <a:spcPct val="0"/>
            </a:spcBef>
            <a:spcAft>
              <a:spcPct val="35000"/>
            </a:spcAft>
            <a:buNone/>
          </a:pPr>
          <a:r>
            <a:rPr lang="en-GB" sz="3300" kern="1200" dirty="0"/>
            <a:t>3 marks</a:t>
          </a:r>
        </a:p>
      </dsp:txBody>
      <dsp:txXfrm>
        <a:off x="8284980" y="28343"/>
        <a:ext cx="2509641" cy="150578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8250" y="0"/>
            <a:ext cx="2889250" cy="498475"/>
          </a:xfrm>
          <a:prstGeom prst="rect">
            <a:avLst/>
          </a:prstGeom>
        </p:spPr>
        <p:txBody>
          <a:bodyPr vert="horz" lIns="91440" tIns="45720" rIns="91440" bIns="45720" rtlCol="0"/>
          <a:lstStyle>
            <a:lvl1pPr algn="r">
              <a:defRPr sz="1200"/>
            </a:lvl1pPr>
          </a:lstStyle>
          <a:p>
            <a:fld id="{B3CCD2F2-9211-42A5-8993-1CFD313207C0}" type="datetimeFigureOut">
              <a:rPr lang="en-GB" smtClean="0"/>
              <a:t>22/07/2025</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750" y="4778375"/>
            <a:ext cx="5335588"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88925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8250" y="9429750"/>
            <a:ext cx="2889250" cy="498475"/>
          </a:xfrm>
          <a:prstGeom prst="rect">
            <a:avLst/>
          </a:prstGeom>
        </p:spPr>
        <p:txBody>
          <a:bodyPr vert="horz" lIns="91440" tIns="45720" rIns="91440" bIns="45720" rtlCol="0" anchor="b"/>
          <a:lstStyle>
            <a:lvl1pPr algn="r">
              <a:defRPr sz="1200"/>
            </a:lvl1pPr>
          </a:lstStyle>
          <a:p>
            <a:fld id="{3046528A-E789-43C4-B8B3-B7C403FDD11A}" type="slidenum">
              <a:rPr lang="en-GB" smtClean="0"/>
              <a:t>‹#›</a:t>
            </a:fld>
            <a:endParaRPr lang="en-GB"/>
          </a:p>
        </p:txBody>
      </p:sp>
    </p:spTree>
    <p:extLst>
      <p:ext uri="{BB962C8B-B14F-4D97-AF65-F5344CB8AC3E}">
        <p14:creationId xmlns:p14="http://schemas.microsoft.com/office/powerpoint/2010/main" val="3873241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46528A-E789-43C4-B8B3-B7C403FDD11A}" type="slidenum">
              <a:rPr lang="en-GB" smtClean="0"/>
              <a:t>1</a:t>
            </a:fld>
            <a:endParaRPr lang="en-GB"/>
          </a:p>
        </p:txBody>
      </p:sp>
    </p:spTree>
    <p:extLst>
      <p:ext uri="{BB962C8B-B14F-4D97-AF65-F5344CB8AC3E}">
        <p14:creationId xmlns:p14="http://schemas.microsoft.com/office/powerpoint/2010/main" val="196904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46528A-E789-43C4-B8B3-B7C403FDD11A}" type="slidenum">
              <a:rPr lang="en-GB" smtClean="0"/>
              <a:t>8</a:t>
            </a:fld>
            <a:endParaRPr lang="en-GB"/>
          </a:p>
        </p:txBody>
      </p:sp>
    </p:spTree>
    <p:extLst>
      <p:ext uri="{BB962C8B-B14F-4D97-AF65-F5344CB8AC3E}">
        <p14:creationId xmlns:p14="http://schemas.microsoft.com/office/powerpoint/2010/main" val="195056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046528A-E789-43C4-B8B3-B7C403FDD11A}" type="slidenum">
              <a:rPr lang="en-GB" smtClean="0"/>
              <a:t>9</a:t>
            </a:fld>
            <a:endParaRPr lang="en-GB"/>
          </a:p>
        </p:txBody>
      </p:sp>
    </p:spTree>
    <p:extLst>
      <p:ext uri="{BB962C8B-B14F-4D97-AF65-F5344CB8AC3E}">
        <p14:creationId xmlns:p14="http://schemas.microsoft.com/office/powerpoint/2010/main" val="1546736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74CB-3709-4ACF-BB61-29ADEA3D41BE}"/>
              </a:ext>
            </a:extLst>
          </p:cNvPr>
          <p:cNvSpPr>
            <a:spLocks noGrp="1"/>
          </p:cNvSpPr>
          <p:nvPr>
            <p:ph type="ctrTitle"/>
          </p:nvPr>
        </p:nvSpPr>
        <p:spPr>
          <a:xfrm>
            <a:off x="1524000" y="1033272"/>
            <a:ext cx="9144000" cy="2478024"/>
          </a:xfrm>
        </p:spPr>
        <p:txBody>
          <a:bodyPr lIns="0" tIns="0" rIns="0" bIns="0" anchor="b">
            <a:noAutofit/>
          </a:bodyPr>
          <a:lstStyle>
            <a:lvl1pPr algn="ctr">
              <a:defRPr sz="4000" spc="750" baseline="0"/>
            </a:lvl1pPr>
          </a:lstStyle>
          <a:p>
            <a:r>
              <a:rPr lang="en-US"/>
              <a:t>Click to edit Master title style</a:t>
            </a:r>
          </a:p>
        </p:txBody>
      </p:sp>
      <p:sp>
        <p:nvSpPr>
          <p:cNvPr id="3" name="Subtitle 2">
            <a:extLst>
              <a:ext uri="{FF2B5EF4-FFF2-40B4-BE49-F238E27FC236}">
                <a16:creationId xmlns:a16="http://schemas.microsoft.com/office/drawing/2014/main" id="{E06DA6BE-9B64-48FC-92D1-EF0D426A3974}"/>
              </a:ext>
            </a:extLst>
          </p:cNvPr>
          <p:cNvSpPr>
            <a:spLocks noGrp="1"/>
          </p:cNvSpPr>
          <p:nvPr>
            <p:ph type="subTitle" idx="1"/>
          </p:nvPr>
        </p:nvSpPr>
        <p:spPr>
          <a:xfrm>
            <a:off x="1524000" y="3822192"/>
            <a:ext cx="9144000" cy="1435608"/>
          </a:xfrm>
        </p:spPr>
        <p:txBody>
          <a:bodyPr lIns="0" tIns="0" rIns="0" bIns="0">
            <a:normAutofit/>
          </a:bodyPr>
          <a:lstStyle>
            <a:lvl1pPr marL="0" indent="0" algn="ctr">
              <a:lnSpc>
                <a:spcPct val="150000"/>
              </a:lnSpc>
              <a:buNone/>
              <a:defRPr sz="1600" cap="all" spc="6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83AE59-8E21-449F-86DA-5BE297010864}"/>
              </a:ext>
            </a:extLst>
          </p:cNvPr>
          <p:cNvSpPr>
            <a:spLocks noGrp="1"/>
          </p:cNvSpPr>
          <p:nvPr>
            <p:ph type="dt" sz="half" idx="10"/>
          </p:nvPr>
        </p:nvSpPr>
        <p:spPr/>
        <p:txBody>
          <a:bodyPr/>
          <a:lstStyle/>
          <a:p>
            <a:fld id="{655A5808-3B61-48CC-92EF-85AC2E0DFA56}" type="datetime2">
              <a:rPr lang="en-US" smtClean="0"/>
              <a:t>Tuesday, July 22, 2025</a:t>
            </a:fld>
            <a:endParaRPr lang="en-US"/>
          </a:p>
        </p:txBody>
      </p:sp>
      <p:sp>
        <p:nvSpPr>
          <p:cNvPr id="5" name="Footer Placeholder 4">
            <a:extLst>
              <a:ext uri="{FF2B5EF4-FFF2-40B4-BE49-F238E27FC236}">
                <a16:creationId xmlns:a16="http://schemas.microsoft.com/office/drawing/2014/main" id="{4E8CCD60-9970-49FD-8254-21154BAA1E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C0A488-07A7-42F9-B1DF-68545B75417D}"/>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090371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440148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358854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556114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737957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803158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518447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729266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521734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2552981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589223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0F35-0AE7-48AB-9005-F1DB4BD0B4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DD4022-C31F-4C4C-B5BF-5F9730C08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45EE9-11D3-436C-9D73-1AA6CCDB165F}"/>
              </a:ext>
            </a:extLst>
          </p:cNvPr>
          <p:cNvSpPr>
            <a:spLocks noGrp="1"/>
          </p:cNvSpPr>
          <p:nvPr>
            <p:ph type="dt" sz="half" idx="10"/>
          </p:nvPr>
        </p:nvSpPr>
        <p:spPr/>
        <p:txBody>
          <a:bodyPr/>
          <a:lstStyle/>
          <a:p>
            <a:fld id="{2F3AF3C6-0FD4-4939-991C-00DDE5C56815}" type="datetime2">
              <a:rPr lang="en-US" smtClean="0"/>
              <a:t>Tuesday, July 22, 2025</a:t>
            </a:fld>
            <a:endParaRPr lang="en-US"/>
          </a:p>
        </p:txBody>
      </p:sp>
      <p:sp>
        <p:nvSpPr>
          <p:cNvPr id="5" name="Footer Placeholder 4">
            <a:extLst>
              <a:ext uri="{FF2B5EF4-FFF2-40B4-BE49-F238E27FC236}">
                <a16:creationId xmlns:a16="http://schemas.microsoft.com/office/drawing/2014/main" id="{92817DCF-881F-4956-81AE-A6D27A88F4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265F17-AD75-4B7E-970D-5D4DBD5D170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2750284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088338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701885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EB55F-536E-4547-A5D2-0483FC3684CD}"/>
              </a:ext>
            </a:extLst>
          </p:cNvPr>
          <p:cNvSpPr>
            <a:spLocks noGrp="1"/>
          </p:cNvSpPr>
          <p:nvPr>
            <p:ph type="title"/>
          </p:nvPr>
        </p:nvSpPr>
        <p:spPr>
          <a:xfrm>
            <a:off x="1371600" y="987425"/>
            <a:ext cx="3932237" cy="1894511"/>
          </a:xfrm>
        </p:spPr>
        <p:txBody>
          <a:bodyPr anchor="b"/>
          <a:lstStyle>
            <a:lvl1pPr>
              <a:lnSpc>
                <a:spcPct val="100000"/>
              </a:lnSpc>
              <a:defRPr sz="3200"/>
            </a:lvl1pPr>
          </a:lstStyle>
          <a:p>
            <a:r>
              <a:rPr lang="en-US"/>
              <a:t>Click to edit Master title style</a:t>
            </a:r>
          </a:p>
        </p:txBody>
      </p:sp>
      <p:sp>
        <p:nvSpPr>
          <p:cNvPr id="3" name="Content Placeholder 2">
            <a:extLst>
              <a:ext uri="{FF2B5EF4-FFF2-40B4-BE49-F238E27FC236}">
                <a16:creationId xmlns:a16="http://schemas.microsoft.com/office/drawing/2014/main" id="{3D717D3C-533B-4EA9-886B-FAE59956C74C}"/>
              </a:ext>
            </a:extLst>
          </p:cNvPr>
          <p:cNvSpPr>
            <a:spLocks noGrp="1"/>
          </p:cNvSpPr>
          <p:nvPr>
            <p:ph idx="1"/>
          </p:nvPr>
        </p:nvSpPr>
        <p:spPr>
          <a:xfrm>
            <a:off x="5650992" y="987425"/>
            <a:ext cx="5687568" cy="4873625"/>
          </a:xfrm>
        </p:spPr>
        <p:txBody>
          <a:bodyPr>
            <a:normAutofit/>
          </a:bodyPr>
          <a:lstStyle>
            <a:lvl1pPr>
              <a:defRPr sz="20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19D2E1-4B17-4608-961E-2C4719855E89}"/>
              </a:ext>
            </a:extLst>
          </p:cNvPr>
          <p:cNvSpPr>
            <a:spLocks noGrp="1"/>
          </p:cNvSpPr>
          <p:nvPr>
            <p:ph type="body" sz="half" idx="2"/>
          </p:nvPr>
        </p:nvSpPr>
        <p:spPr>
          <a:xfrm>
            <a:off x="1371600" y="3058510"/>
            <a:ext cx="3932237" cy="28025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5A3535-184C-438C-AE91-9C42B7C5AFB6}"/>
              </a:ext>
            </a:extLst>
          </p:cNvPr>
          <p:cNvSpPr>
            <a:spLocks noGrp="1"/>
          </p:cNvSpPr>
          <p:nvPr>
            <p:ph type="dt" sz="half" idx="10"/>
          </p:nvPr>
        </p:nvSpPr>
        <p:spPr/>
        <p:txBody>
          <a:bodyPr/>
          <a:lstStyle/>
          <a:p>
            <a:fld id="{B73E0B7D-2260-4809-8F0A-9E5F3E24F169}" type="datetime2">
              <a:rPr lang="en-US" smtClean="0"/>
              <a:t>Tuesday, July 22, 2025</a:t>
            </a:fld>
            <a:endParaRPr lang="en-US"/>
          </a:p>
        </p:txBody>
      </p:sp>
      <p:sp>
        <p:nvSpPr>
          <p:cNvPr id="6" name="Footer Placeholder 5">
            <a:extLst>
              <a:ext uri="{FF2B5EF4-FFF2-40B4-BE49-F238E27FC236}">
                <a16:creationId xmlns:a16="http://schemas.microsoft.com/office/drawing/2014/main" id="{0DF6DBC3-4A58-42BA-9B55-A9A7251037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4E6563-0AB6-4038-A12B-A259552DB66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675563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702C5-1E3B-4C62-A538-59BB572864A0}"/>
              </a:ext>
            </a:extLst>
          </p:cNvPr>
          <p:cNvSpPr>
            <a:spLocks noGrp="1"/>
          </p:cNvSpPr>
          <p:nvPr>
            <p:ph type="title"/>
          </p:nvPr>
        </p:nvSpPr>
        <p:spPr>
          <a:xfrm>
            <a:off x="1371600" y="987552"/>
            <a:ext cx="3932237" cy="1892808"/>
          </a:xfrm>
        </p:spPr>
        <p:txBody>
          <a:bodyPr anchor="b"/>
          <a:lstStyle>
            <a:lvl1pPr>
              <a:defRPr sz="3200" baseline="0"/>
            </a:lvl1pPr>
          </a:lstStyle>
          <a:p>
            <a:r>
              <a:rPr lang="en-US"/>
              <a:t>Click to edit Master title style</a:t>
            </a:r>
          </a:p>
        </p:txBody>
      </p:sp>
      <p:sp>
        <p:nvSpPr>
          <p:cNvPr id="3" name="Picture Placeholder 2">
            <a:extLst>
              <a:ext uri="{FF2B5EF4-FFF2-40B4-BE49-F238E27FC236}">
                <a16:creationId xmlns:a16="http://schemas.microsoft.com/office/drawing/2014/main" id="{6E2CF574-95CE-4E60-B2CF-3B5B4F33A767}"/>
              </a:ext>
            </a:extLst>
          </p:cNvPr>
          <p:cNvSpPr>
            <a:spLocks noGrp="1"/>
          </p:cNvSpPr>
          <p:nvPr>
            <p:ph type="pic" idx="1"/>
          </p:nvPr>
        </p:nvSpPr>
        <p:spPr>
          <a:xfrm>
            <a:off x="5505319" y="987425"/>
            <a:ext cx="583324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D039F7C-C735-4356-8B04-89E19047950C}"/>
              </a:ext>
            </a:extLst>
          </p:cNvPr>
          <p:cNvSpPr>
            <a:spLocks noGrp="1"/>
          </p:cNvSpPr>
          <p:nvPr>
            <p:ph type="body" sz="half" idx="2"/>
          </p:nvPr>
        </p:nvSpPr>
        <p:spPr>
          <a:xfrm>
            <a:off x="1371600" y="3033286"/>
            <a:ext cx="3932237" cy="283570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E706DF-52A3-4F34-9BF5-E1ACD5D54283}"/>
              </a:ext>
            </a:extLst>
          </p:cNvPr>
          <p:cNvSpPr>
            <a:spLocks noGrp="1"/>
          </p:cNvSpPr>
          <p:nvPr>
            <p:ph type="dt" sz="half" idx="10"/>
          </p:nvPr>
        </p:nvSpPr>
        <p:spPr/>
        <p:txBody>
          <a:bodyPr/>
          <a:lstStyle/>
          <a:p>
            <a:fld id="{3C8E4735-C637-46A3-94EB-AB3AC4188D2F}" type="datetime2">
              <a:rPr lang="en-US" smtClean="0"/>
              <a:t>Tuesday, July 22, 2025</a:t>
            </a:fld>
            <a:endParaRPr lang="en-US"/>
          </a:p>
        </p:txBody>
      </p:sp>
      <p:sp>
        <p:nvSpPr>
          <p:cNvPr id="6" name="Footer Placeholder 5">
            <a:extLst>
              <a:ext uri="{FF2B5EF4-FFF2-40B4-BE49-F238E27FC236}">
                <a16:creationId xmlns:a16="http://schemas.microsoft.com/office/drawing/2014/main" id="{BFB25E53-E72E-4110-BB6B-3477F56C30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686F8F-3D62-4CEC-AD9A-B70848E6A81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5708363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DC3B6-2D75-4EC4-9120-88DCE0EA61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4B06CB-A0FE-4499-B674-90C8C281A5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7FD700-765A-4DE6-A8EC-9D9D92FCBB42}"/>
              </a:ext>
            </a:extLst>
          </p:cNvPr>
          <p:cNvSpPr>
            <a:spLocks noGrp="1"/>
          </p:cNvSpPr>
          <p:nvPr>
            <p:ph type="dt" sz="half" idx="10"/>
          </p:nvPr>
        </p:nvSpPr>
        <p:spPr/>
        <p:txBody>
          <a:bodyPr/>
          <a:lstStyle/>
          <a:p>
            <a:fld id="{735E98AF-4574-4509-BF7A-519ACD5BF826}" type="datetime2">
              <a:rPr lang="en-US" smtClean="0"/>
              <a:t>Tuesday, July 22, 2025</a:t>
            </a:fld>
            <a:endParaRPr lang="en-US"/>
          </a:p>
        </p:txBody>
      </p:sp>
      <p:sp>
        <p:nvSpPr>
          <p:cNvPr id="5" name="Footer Placeholder 4">
            <a:extLst>
              <a:ext uri="{FF2B5EF4-FFF2-40B4-BE49-F238E27FC236}">
                <a16:creationId xmlns:a16="http://schemas.microsoft.com/office/drawing/2014/main" id="{0C4664EC-C4B1-4D14-9ED3-14C6CCBFFC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DF5526-E518-4133-9F44-D812576C1092}"/>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25174986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F62998-15B1-4CA8-8C60-7801001F8060}"/>
              </a:ext>
            </a:extLst>
          </p:cNvPr>
          <p:cNvSpPr>
            <a:spLocks noGrp="1"/>
          </p:cNvSpPr>
          <p:nvPr>
            <p:ph type="title" orient="vert"/>
          </p:nvPr>
        </p:nvSpPr>
        <p:spPr>
          <a:xfrm>
            <a:off x="8724900" y="838899"/>
            <a:ext cx="2628900" cy="484930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1AE278-0885-4594-AB09-120344C7D882}"/>
              </a:ext>
            </a:extLst>
          </p:cNvPr>
          <p:cNvSpPr>
            <a:spLocks noGrp="1"/>
          </p:cNvSpPr>
          <p:nvPr>
            <p:ph type="body" orient="vert" idx="1"/>
          </p:nvPr>
        </p:nvSpPr>
        <p:spPr>
          <a:xfrm>
            <a:off x="849235" y="838900"/>
            <a:ext cx="7723265" cy="4849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B850CC-FB43-4988-8D4E-9C54C20185B4}"/>
              </a:ext>
            </a:extLst>
          </p:cNvPr>
          <p:cNvSpPr>
            <a:spLocks noGrp="1"/>
          </p:cNvSpPr>
          <p:nvPr>
            <p:ph type="dt" sz="half" idx="10"/>
          </p:nvPr>
        </p:nvSpPr>
        <p:spPr/>
        <p:txBody>
          <a:bodyPr/>
          <a:lstStyle/>
          <a:p>
            <a:fld id="{93DD97D4-9636-490F-85D0-E926C2B6F3B1}" type="datetime2">
              <a:rPr lang="en-US" smtClean="0"/>
              <a:t>Tuesday, July 22, 2025</a:t>
            </a:fld>
            <a:endParaRPr lang="en-US"/>
          </a:p>
        </p:txBody>
      </p:sp>
      <p:sp>
        <p:nvSpPr>
          <p:cNvPr id="5" name="Footer Placeholder 4">
            <a:extLst>
              <a:ext uri="{FF2B5EF4-FFF2-40B4-BE49-F238E27FC236}">
                <a16:creationId xmlns:a16="http://schemas.microsoft.com/office/drawing/2014/main" id="{47A70300-3853-4FB4-A084-CF6E5CF2BD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DBAFB0-25AA-4B69-8418-418F47A92700}"/>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383896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0F35-0AE7-48AB-9005-F1DB4BD0B4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DD4022-C31F-4C4C-B5BF-5F9730C08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45EE9-11D3-436C-9D73-1AA6CCDB165F}"/>
              </a:ext>
            </a:extLst>
          </p:cNvPr>
          <p:cNvSpPr>
            <a:spLocks noGrp="1"/>
          </p:cNvSpPr>
          <p:nvPr>
            <p:ph type="dt" sz="half" idx="10"/>
          </p:nvPr>
        </p:nvSpPr>
        <p:spPr/>
        <p:txBody>
          <a:bodyPr/>
          <a:lstStyle/>
          <a:p>
            <a:fld id="{2F3AF3C6-0FD4-4939-991C-00DDE5C56815}" type="datetime2">
              <a:rPr lang="en-US" smtClean="0"/>
              <a:t>Tuesday, July 22, 2025</a:t>
            </a:fld>
            <a:endParaRPr lang="en-US"/>
          </a:p>
        </p:txBody>
      </p:sp>
      <p:sp>
        <p:nvSpPr>
          <p:cNvPr id="5" name="Footer Placeholder 4">
            <a:extLst>
              <a:ext uri="{FF2B5EF4-FFF2-40B4-BE49-F238E27FC236}">
                <a16:creationId xmlns:a16="http://schemas.microsoft.com/office/drawing/2014/main" id="{92817DCF-881F-4956-81AE-A6D27A88F4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265F17-AD75-4B7E-970D-5D4DBD5D170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25709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12CB-05D8-4D62-BDC5-812DB6DD04CD}"/>
              </a:ext>
            </a:extLst>
          </p:cNvPr>
          <p:cNvSpPr>
            <a:spLocks noGrp="1"/>
          </p:cNvSpPr>
          <p:nvPr>
            <p:ph type="title"/>
          </p:nvPr>
        </p:nvSpPr>
        <p:spPr>
          <a:xfrm>
            <a:off x="1371600" y="1709738"/>
            <a:ext cx="9966960" cy="2852737"/>
          </a:xfrm>
        </p:spPr>
        <p:txBody>
          <a:bodyPr anchor="b">
            <a:normAutofit/>
          </a:bodyPr>
          <a:lstStyle>
            <a:lvl1pPr>
              <a:lnSpc>
                <a:spcPct val="100000"/>
              </a:lnSpc>
              <a:defRPr sz="4400" spc="750" baseline="0"/>
            </a:lvl1pPr>
          </a:lstStyle>
          <a:p>
            <a:r>
              <a:rPr lang="en-US"/>
              <a:t>Click to edit Master title style</a:t>
            </a:r>
          </a:p>
        </p:txBody>
      </p:sp>
      <p:sp>
        <p:nvSpPr>
          <p:cNvPr id="3" name="Text Placeholder 2">
            <a:extLst>
              <a:ext uri="{FF2B5EF4-FFF2-40B4-BE49-F238E27FC236}">
                <a16:creationId xmlns:a16="http://schemas.microsoft.com/office/drawing/2014/main" id="{7C52F020-8516-4B9E-B455-5731ED6C9E9E}"/>
              </a:ext>
            </a:extLst>
          </p:cNvPr>
          <p:cNvSpPr>
            <a:spLocks noGrp="1"/>
          </p:cNvSpPr>
          <p:nvPr>
            <p:ph type="body" idx="1"/>
          </p:nvPr>
        </p:nvSpPr>
        <p:spPr>
          <a:xfrm>
            <a:off x="1371600" y="4974336"/>
            <a:ext cx="9966961" cy="1115568"/>
          </a:xfrm>
        </p:spPr>
        <p:txBody>
          <a:bodyPr>
            <a:normAutofit/>
          </a:bodyPr>
          <a:lstStyle>
            <a:lvl1pPr marL="0" indent="0">
              <a:buNone/>
              <a:defRPr sz="1600" cap="all" spc="6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822993-6E28-44BB-B983-095B476B801A}"/>
              </a:ext>
            </a:extLst>
          </p:cNvPr>
          <p:cNvSpPr>
            <a:spLocks noGrp="1"/>
          </p:cNvSpPr>
          <p:nvPr>
            <p:ph type="dt" sz="half" idx="10"/>
          </p:nvPr>
        </p:nvSpPr>
        <p:spPr/>
        <p:txBody>
          <a:bodyPr/>
          <a:lstStyle/>
          <a:p>
            <a:fld id="{86807482-8128-47C6-A8DD-6452B0291CFF}" type="datetime2">
              <a:rPr lang="en-US" smtClean="0"/>
              <a:t>Tuesday, July 22, 2025</a:t>
            </a:fld>
            <a:endParaRPr lang="en-US"/>
          </a:p>
        </p:txBody>
      </p:sp>
      <p:sp>
        <p:nvSpPr>
          <p:cNvPr id="5" name="Footer Placeholder 4">
            <a:extLst>
              <a:ext uri="{FF2B5EF4-FFF2-40B4-BE49-F238E27FC236}">
                <a16:creationId xmlns:a16="http://schemas.microsoft.com/office/drawing/2014/main" id="{FC909971-06C9-462B-81D9-BEF24C70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9A076D-47C1-49CD-9A8B-956DB3FC31F7}"/>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4027019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8DFBD-F5ED-455C-8AD0-97476A55E3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30E58C-F463-4D52-9225-9410133113A4}"/>
              </a:ext>
            </a:extLst>
          </p:cNvPr>
          <p:cNvSpPr>
            <a:spLocks noGrp="1"/>
          </p:cNvSpPr>
          <p:nvPr>
            <p:ph sz="half" idx="1"/>
          </p:nvPr>
        </p:nvSpPr>
        <p:spPr>
          <a:xfrm>
            <a:off x="1371600" y="2112264"/>
            <a:ext cx="4846320" cy="3959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F7BDB4-97FA-485D-A557-6F96692BAC9E}"/>
              </a:ext>
            </a:extLst>
          </p:cNvPr>
          <p:cNvSpPr>
            <a:spLocks noGrp="1"/>
          </p:cNvSpPr>
          <p:nvPr>
            <p:ph sz="half" idx="2"/>
          </p:nvPr>
        </p:nvSpPr>
        <p:spPr>
          <a:xfrm>
            <a:off x="6766560" y="2112265"/>
            <a:ext cx="4846320" cy="39593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C50007-C799-4117-8ACD-5EE980E63F17}"/>
              </a:ext>
            </a:extLst>
          </p:cNvPr>
          <p:cNvSpPr>
            <a:spLocks noGrp="1"/>
          </p:cNvSpPr>
          <p:nvPr>
            <p:ph type="dt" sz="half" idx="10"/>
          </p:nvPr>
        </p:nvSpPr>
        <p:spPr/>
        <p:txBody>
          <a:bodyPr/>
          <a:lstStyle/>
          <a:p>
            <a:fld id="{37903F25-275E-41DE-BE3B-EBF0DB49F9B1}" type="datetime2">
              <a:rPr lang="en-US" smtClean="0"/>
              <a:t>Tuesday, July 22, 2025</a:t>
            </a:fld>
            <a:endParaRPr lang="en-US"/>
          </a:p>
        </p:txBody>
      </p:sp>
      <p:sp>
        <p:nvSpPr>
          <p:cNvPr id="6" name="Footer Placeholder 5">
            <a:extLst>
              <a:ext uri="{FF2B5EF4-FFF2-40B4-BE49-F238E27FC236}">
                <a16:creationId xmlns:a16="http://schemas.microsoft.com/office/drawing/2014/main" id="{F24E8968-6BAD-4D5A-BF1D-911C7A39C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9D8C08-BF20-4D5E-9004-0C075C36D8A4}"/>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899850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036E0D-26A5-455A-A8BD-70DA8BC03EB2}"/>
              </a:ext>
            </a:extLst>
          </p:cNvPr>
          <p:cNvSpPr>
            <a:spLocks noGrp="1"/>
          </p:cNvSpPr>
          <p:nvPr>
            <p:ph type="body" idx="1"/>
          </p:nvPr>
        </p:nvSpPr>
        <p:spPr>
          <a:xfrm>
            <a:off x="1371600" y="2112264"/>
            <a:ext cx="484107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FD4EA0-094D-4056-9032-BFB44B40896B}"/>
              </a:ext>
            </a:extLst>
          </p:cNvPr>
          <p:cNvSpPr>
            <a:spLocks noGrp="1"/>
          </p:cNvSpPr>
          <p:nvPr>
            <p:ph sz="half" idx="2"/>
          </p:nvPr>
        </p:nvSpPr>
        <p:spPr>
          <a:xfrm>
            <a:off x="1371600" y="3018472"/>
            <a:ext cx="4841076" cy="3104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C0CCE8-718F-4620-8B4A-C60EEA7B884D}"/>
              </a:ext>
            </a:extLst>
          </p:cNvPr>
          <p:cNvSpPr>
            <a:spLocks noGrp="1"/>
          </p:cNvSpPr>
          <p:nvPr>
            <p:ph type="body" sz="quarter" idx="3"/>
          </p:nvPr>
        </p:nvSpPr>
        <p:spPr>
          <a:xfrm>
            <a:off x="6766560" y="2112264"/>
            <a:ext cx="484632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CE86DF-0069-4D31-BDD3-A9A2F9B7B468}"/>
              </a:ext>
            </a:extLst>
          </p:cNvPr>
          <p:cNvSpPr>
            <a:spLocks noGrp="1"/>
          </p:cNvSpPr>
          <p:nvPr>
            <p:ph sz="quarter" idx="4"/>
          </p:nvPr>
        </p:nvSpPr>
        <p:spPr>
          <a:xfrm>
            <a:off x="6766560" y="3018471"/>
            <a:ext cx="4841076" cy="3104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A5ED06-FE54-4B86-A8D4-07D0EB08C3AB}"/>
              </a:ext>
            </a:extLst>
          </p:cNvPr>
          <p:cNvSpPr>
            <a:spLocks noGrp="1"/>
          </p:cNvSpPr>
          <p:nvPr>
            <p:ph type="dt" sz="half" idx="10"/>
          </p:nvPr>
        </p:nvSpPr>
        <p:spPr/>
        <p:txBody>
          <a:bodyPr/>
          <a:lstStyle/>
          <a:p>
            <a:fld id="{EE475572-4A44-4171-84AA-64D42C8050A6}" type="datetime2">
              <a:rPr lang="en-US" smtClean="0"/>
              <a:t>Tuesday, July 22, 2025</a:t>
            </a:fld>
            <a:endParaRPr lang="en-US"/>
          </a:p>
        </p:txBody>
      </p:sp>
      <p:sp>
        <p:nvSpPr>
          <p:cNvPr id="8" name="Footer Placeholder 7">
            <a:extLst>
              <a:ext uri="{FF2B5EF4-FFF2-40B4-BE49-F238E27FC236}">
                <a16:creationId xmlns:a16="http://schemas.microsoft.com/office/drawing/2014/main" id="{CE9EC6C3-0950-4AFE-936A-9AB5D22784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84B1D1-BE0C-48F4-BC74-90675A0F07CF}"/>
              </a:ext>
            </a:extLst>
          </p:cNvPr>
          <p:cNvSpPr>
            <a:spLocks noGrp="1"/>
          </p:cNvSpPr>
          <p:nvPr>
            <p:ph type="sldNum" sz="quarter" idx="12"/>
          </p:nvPr>
        </p:nvSpPr>
        <p:spPr/>
        <p:txBody>
          <a:bodyPr/>
          <a:lstStyle/>
          <a:p>
            <a:fld id="{C01389E6-C847-4AD0-B56D-D205B2EAB1EE}" type="slidenum">
              <a:rPr lang="en-US" smtClean="0"/>
              <a:t>‹#›</a:t>
            </a:fld>
            <a:endParaRPr lang="en-US"/>
          </a:p>
        </p:txBody>
      </p:sp>
      <p:sp>
        <p:nvSpPr>
          <p:cNvPr id="10" name="Title 9">
            <a:extLst>
              <a:ext uri="{FF2B5EF4-FFF2-40B4-BE49-F238E27FC236}">
                <a16:creationId xmlns:a16="http://schemas.microsoft.com/office/drawing/2014/main" id="{2D453288-3D76-40C1-BE00-223AB28F13D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00868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B1716-24B0-42CD-95B6-843092597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E3617E-4B11-481F-AC6E-00031790294A}"/>
              </a:ext>
            </a:extLst>
          </p:cNvPr>
          <p:cNvSpPr>
            <a:spLocks noGrp="1"/>
          </p:cNvSpPr>
          <p:nvPr>
            <p:ph type="dt" sz="half" idx="10"/>
          </p:nvPr>
        </p:nvSpPr>
        <p:spPr/>
        <p:txBody>
          <a:bodyPr/>
          <a:lstStyle/>
          <a:p>
            <a:fld id="{C4C1612E-528E-4FD5-9E9E-E15F1108F171}" type="datetime2">
              <a:rPr lang="en-US" smtClean="0"/>
              <a:t>Tuesday, July 22, 2025</a:t>
            </a:fld>
            <a:endParaRPr lang="en-US"/>
          </a:p>
        </p:txBody>
      </p:sp>
      <p:sp>
        <p:nvSpPr>
          <p:cNvPr id="4" name="Footer Placeholder 3">
            <a:extLst>
              <a:ext uri="{FF2B5EF4-FFF2-40B4-BE49-F238E27FC236}">
                <a16:creationId xmlns:a16="http://schemas.microsoft.com/office/drawing/2014/main" id="{F6BF19CC-06D3-40E9-81B5-63B457B220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EFC312-3AA5-46F7-B701-3D9327A68DB7}"/>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323613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4190147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Tuesday, July 22, 2025</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672116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F2F3BB-127D-44BC-A8EF-A8BB5F5911CA}"/>
              </a:ext>
            </a:extLst>
          </p:cNvPr>
          <p:cNvSpPr/>
          <p:nvPr/>
        </p:nvSpPr>
        <p:spPr>
          <a:xfrm rot="10800000" flipH="1">
            <a:off x="0" y="6401226"/>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0D1F30-F118-4A1F-A48F-7E5706959F64}"/>
              </a:ext>
            </a:extLst>
          </p:cNvPr>
          <p:cNvSpPr/>
          <p:nvPr/>
        </p:nvSpPr>
        <p:spPr>
          <a:xfrm flipH="1">
            <a:off x="4038602" y="6401228"/>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7AE890C-17CE-44C0-BDED-BA68F92A845D}"/>
              </a:ext>
            </a:extLst>
          </p:cNvPr>
          <p:cNvSpPr>
            <a:spLocks noGrp="1"/>
          </p:cNvSpPr>
          <p:nvPr>
            <p:ph type="title"/>
          </p:nvPr>
        </p:nvSpPr>
        <p:spPr>
          <a:xfrm>
            <a:off x="1371600" y="795528"/>
            <a:ext cx="10241280" cy="1234440"/>
          </a:xfrm>
          <a:prstGeom prst="rect">
            <a:avLst/>
          </a:prstGeom>
        </p:spPr>
        <p:txBody>
          <a:bodyPr vert="horz" lIns="0" tIns="0" rIns="0" bIns="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47910A6E-46D1-42CF-996C-2207737FB871}"/>
              </a:ext>
            </a:extLst>
          </p:cNvPr>
          <p:cNvSpPr>
            <a:spLocks noGrp="1"/>
          </p:cNvSpPr>
          <p:nvPr>
            <p:ph type="body" idx="1"/>
          </p:nvPr>
        </p:nvSpPr>
        <p:spPr>
          <a:xfrm>
            <a:off x="1371600" y="2112264"/>
            <a:ext cx="10241280" cy="395935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5B5247-D236-462B-BCE0-2A24DF75B085}"/>
              </a:ext>
            </a:extLst>
          </p:cNvPr>
          <p:cNvSpPr>
            <a:spLocks noGrp="1"/>
          </p:cNvSpPr>
          <p:nvPr>
            <p:ph type="dt" sz="half" idx="2"/>
          </p:nvPr>
        </p:nvSpPr>
        <p:spPr>
          <a:xfrm>
            <a:off x="7909560" y="6409944"/>
            <a:ext cx="3703320" cy="448056"/>
          </a:xfrm>
          <a:prstGeom prst="rect">
            <a:avLst/>
          </a:prstGeom>
        </p:spPr>
        <p:txBody>
          <a:bodyPr vert="horz" lIns="91440" tIns="45720" rIns="91440" bIns="45720" rtlCol="0" anchor="ctr"/>
          <a:lstStyle>
            <a:lvl1pPr algn="r">
              <a:defRPr sz="800" cap="all" spc="300" baseline="0">
                <a:solidFill>
                  <a:srgbClr val="FFFFFF"/>
                </a:solidFill>
              </a:defRPr>
            </a:lvl1pPr>
          </a:lstStyle>
          <a:p>
            <a:fld id="{AE0C963C-C1DB-4AFD-9DDC-0691666BF49B}" type="datetime2">
              <a:rPr lang="en-US" smtClean="0"/>
              <a:pPr/>
              <a:t>Tuesday, July 22, 2025</a:t>
            </a:fld>
            <a:endParaRPr lang="en-US" cap="all"/>
          </a:p>
        </p:txBody>
      </p:sp>
      <p:sp>
        <p:nvSpPr>
          <p:cNvPr id="5" name="Footer Placeholder 4">
            <a:extLst>
              <a:ext uri="{FF2B5EF4-FFF2-40B4-BE49-F238E27FC236}">
                <a16:creationId xmlns:a16="http://schemas.microsoft.com/office/drawing/2014/main" id="{19155C58-7DDF-4CD4-96AD-F9CC844D84CC}"/>
              </a:ext>
            </a:extLst>
          </p:cNvPr>
          <p:cNvSpPr>
            <a:spLocks noGrp="1"/>
          </p:cNvSpPr>
          <p:nvPr>
            <p:ph type="ftr" sz="quarter" idx="3"/>
          </p:nvPr>
        </p:nvSpPr>
        <p:spPr>
          <a:xfrm rot="5400000">
            <a:off x="-1828800" y="1911096"/>
            <a:ext cx="4114800" cy="457200"/>
          </a:xfrm>
          <a:prstGeom prst="rect">
            <a:avLst/>
          </a:prstGeom>
        </p:spPr>
        <p:txBody>
          <a:bodyPr vert="horz" lIns="91440" tIns="45720" rIns="91440" bIns="45720" rtlCol="0" anchor="ctr"/>
          <a:lstStyle>
            <a:lvl1pPr algn="l">
              <a:defRPr sz="800" b="1">
                <a:solidFill>
                  <a:schemeClr val="tx1"/>
                </a:solidFill>
                <a:latin typeface="+mj-lt"/>
              </a:defRPr>
            </a:lvl1pPr>
          </a:lstStyle>
          <a:p>
            <a:pPr algn="l"/>
            <a:endParaRPr lang="en-US"/>
          </a:p>
        </p:txBody>
      </p:sp>
      <p:sp>
        <p:nvSpPr>
          <p:cNvPr id="6" name="Slide Number Placeholder 5">
            <a:extLst>
              <a:ext uri="{FF2B5EF4-FFF2-40B4-BE49-F238E27FC236}">
                <a16:creationId xmlns:a16="http://schemas.microsoft.com/office/drawing/2014/main" id="{6F495647-A849-45D9-BC71-46A12E6DE479}"/>
              </a:ext>
            </a:extLst>
          </p:cNvPr>
          <p:cNvSpPr>
            <a:spLocks noGrp="1"/>
          </p:cNvSpPr>
          <p:nvPr>
            <p:ph type="sldNum" sz="quarter" idx="4"/>
          </p:nvPr>
        </p:nvSpPr>
        <p:spPr>
          <a:xfrm>
            <a:off x="11667744" y="6409944"/>
            <a:ext cx="438912" cy="448056"/>
          </a:xfrm>
          <a:prstGeom prst="rect">
            <a:avLst/>
          </a:prstGeom>
        </p:spPr>
        <p:txBody>
          <a:bodyPr vert="horz" lIns="91440" tIns="45720" rIns="91440" bIns="45720" rtlCol="0" anchor="ctr"/>
          <a:lstStyle>
            <a:lvl1pPr algn="r">
              <a:defRPr sz="800">
                <a:solidFill>
                  <a:srgbClr val="FFFFFF"/>
                </a:solidFill>
              </a:defRPr>
            </a:lvl1pPr>
          </a:lstStyle>
          <a:p>
            <a:fld id="{C01389E6-C847-4AD0-B56D-D205B2EAB1EE}" type="slidenum">
              <a:rPr lang="en-US" smtClean="0"/>
              <a:pPr/>
              <a:t>‹#›</a:t>
            </a:fld>
            <a:endParaRPr lang="en-US" sz="800"/>
          </a:p>
        </p:txBody>
      </p:sp>
    </p:spTree>
    <p:extLst>
      <p:ext uri="{BB962C8B-B14F-4D97-AF65-F5344CB8AC3E}">
        <p14:creationId xmlns:p14="http://schemas.microsoft.com/office/powerpoint/2010/main" val="2479342501"/>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6" r:id="rId3"/>
    <p:sldLayoutId id="2147483722" r:id="rId4"/>
    <p:sldLayoutId id="2147483723" r:id="rId5"/>
    <p:sldLayoutId id="2147483724" r:id="rId6"/>
    <p:sldLayoutId id="2147483718" r:id="rId7"/>
    <p:sldLayoutId id="2147483714" r:id="rId8"/>
    <p:sldLayoutId id="2147483739" r:id="rId9"/>
    <p:sldLayoutId id="2147483738" r:id="rId10"/>
    <p:sldLayoutId id="2147483737" r:id="rId11"/>
    <p:sldLayoutId id="2147483736" r:id="rId12"/>
    <p:sldLayoutId id="2147483735" r:id="rId13"/>
    <p:sldLayoutId id="2147483734" r:id="rId14"/>
    <p:sldLayoutId id="2147483733" r:id="rId15"/>
    <p:sldLayoutId id="2147483732" r:id="rId16"/>
    <p:sldLayoutId id="2147483731" r:id="rId17"/>
    <p:sldLayoutId id="2147483730" r:id="rId18"/>
    <p:sldLayoutId id="2147483729" r:id="rId19"/>
    <p:sldLayoutId id="2147483728" r:id="rId20"/>
    <p:sldLayoutId id="2147483727" r:id="rId21"/>
    <p:sldLayoutId id="2147483715" r:id="rId22"/>
    <p:sldLayoutId id="2147483716" r:id="rId23"/>
    <p:sldLayoutId id="2147483717" r:id="rId24"/>
    <p:sldLayoutId id="2147483719" r:id="rId25"/>
  </p:sldLayoutIdLst>
  <p:hf sldNum="0" hdr="0" ftr="0" dt="0"/>
  <p:txStyles>
    <p:titleStyle>
      <a:lvl1pPr algn="l" defTabSz="914400" rtl="0" eaLnBrk="1" latinLnBrk="0" hangingPunct="1">
        <a:lnSpc>
          <a:spcPct val="100000"/>
        </a:lnSpc>
        <a:spcBef>
          <a:spcPct val="0"/>
        </a:spcBef>
        <a:buNone/>
        <a:defRPr sz="3600" b="1" i="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31" name="Rectangle 2053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3" name="Rectangle 2053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535" name="Rectangle 20534">
            <a:extLst>
              <a:ext uri="{FF2B5EF4-FFF2-40B4-BE49-F238E27FC236}">
                <a16:creationId xmlns:a16="http://schemas.microsoft.com/office/drawing/2014/main" id="{4D896123-1B32-4CB1-B2ED-E34BBC26B4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and and arrows pointing up">
            <a:extLst>
              <a:ext uri="{FF2B5EF4-FFF2-40B4-BE49-F238E27FC236}">
                <a16:creationId xmlns:a16="http://schemas.microsoft.com/office/drawing/2014/main" id="{E7EED125-8FEF-A492-CDB8-34643318425E}"/>
              </a:ext>
            </a:extLst>
          </p:cNvPr>
          <p:cNvPicPr>
            <a:picLocks noChangeAspect="1"/>
          </p:cNvPicPr>
          <p:nvPr/>
        </p:nvPicPr>
        <p:blipFill>
          <a:blip r:embed="rId3">
            <a:extLst>
              <a:ext uri="{28A0092B-C50C-407E-A947-70E740481C1C}">
                <a14:useLocalDpi xmlns:a14="http://schemas.microsoft.com/office/drawing/2010/main" val="0"/>
              </a:ext>
            </a:extLst>
          </a:blip>
          <a:srcRect l="2216" r="1" b="1"/>
          <a:stretch/>
        </p:blipFill>
        <p:spPr>
          <a:xfrm>
            <a:off x="20" y="-1"/>
            <a:ext cx="12191980" cy="6857571"/>
          </a:xfrm>
          <a:prstGeom prst="rect">
            <a:avLst/>
          </a:prstGeom>
        </p:spPr>
      </p:pic>
      <p:sp>
        <p:nvSpPr>
          <p:cNvPr id="20537" name="Rectangle 20536">
            <a:extLst>
              <a:ext uri="{FF2B5EF4-FFF2-40B4-BE49-F238E27FC236}">
                <a16:creationId xmlns:a16="http://schemas.microsoft.com/office/drawing/2014/main" id="{019FDB4D-987D-4C87-A179-9D4616AB24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9931"/>
            <a:ext cx="12191999" cy="5058137"/>
          </a:xfrm>
          <a:prstGeom prst="rect">
            <a:avLst/>
          </a:prstGeom>
          <a:gradFill flip="none" rotWithShape="1">
            <a:gsLst>
              <a:gs pos="50000">
                <a:schemeClr val="tx1">
                  <a:alpha val="30000"/>
                </a:schemeClr>
              </a:gs>
              <a:gs pos="80000">
                <a:schemeClr val="tx1">
                  <a:alpha val="15000"/>
                </a:schemeClr>
              </a:gs>
              <a:gs pos="0">
                <a:schemeClr val="tx1">
                  <a:alpha val="0"/>
                </a:schemeClr>
              </a:gs>
              <a:gs pos="20000">
                <a:schemeClr val="tx1">
                  <a:alpha val="1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AFEC69-F41F-E3E0-CD53-D404C6AFDF33}"/>
              </a:ext>
            </a:extLst>
          </p:cNvPr>
          <p:cNvSpPr>
            <a:spLocks noGrp="1"/>
          </p:cNvSpPr>
          <p:nvPr>
            <p:ph type="title"/>
          </p:nvPr>
        </p:nvSpPr>
        <p:spPr>
          <a:xfrm>
            <a:off x="1619534" y="504966"/>
            <a:ext cx="8952932" cy="3043213"/>
          </a:xfrm>
        </p:spPr>
        <p:style>
          <a:lnRef idx="0">
            <a:scrgbClr r="0" g="0" b="0"/>
          </a:lnRef>
          <a:fillRef idx="0">
            <a:scrgbClr r="0" g="0" b="0"/>
          </a:fillRef>
          <a:effectRef idx="0">
            <a:scrgbClr r="0" g="0" b="0"/>
          </a:effectRef>
          <a:fontRef idx="minor">
            <a:schemeClr val="lt1"/>
          </a:fontRef>
        </p:style>
        <p:txBody>
          <a:bodyPr vert="horz" lIns="0" tIns="0" rIns="0" bIns="0" rtlCol="0" anchor="b">
            <a:normAutofit/>
          </a:bodyPr>
          <a:lstStyle/>
          <a:p>
            <a:pPr algn="ctr"/>
            <a:r>
              <a:rPr lang="en-US" sz="4000" spc="750" dirty="0">
                <a:solidFill>
                  <a:schemeClr val="bg1"/>
                </a:solidFill>
                <a:latin typeface="+mj-lt"/>
                <a:ea typeface="+mj-ea"/>
                <a:cs typeface="+mj-cs"/>
              </a:rPr>
              <a:t>Investment appraisal</a:t>
            </a:r>
            <a:endParaRPr lang="en-US" sz="4000" spc="750">
              <a:solidFill>
                <a:schemeClr val="bg1"/>
              </a:solidFill>
              <a:latin typeface="+mj-lt"/>
              <a:ea typeface="+mj-ea"/>
              <a:cs typeface="+mj-cs"/>
            </a:endParaRPr>
          </a:p>
        </p:txBody>
      </p:sp>
      <p:sp>
        <p:nvSpPr>
          <p:cNvPr id="6" name="Subtitle 2">
            <a:extLst>
              <a:ext uri="{FF2B5EF4-FFF2-40B4-BE49-F238E27FC236}">
                <a16:creationId xmlns:a16="http://schemas.microsoft.com/office/drawing/2014/main" id="{218B2BBA-95A3-DAC3-82EA-EF4EC65E0009}"/>
              </a:ext>
            </a:extLst>
          </p:cNvPr>
          <p:cNvSpPr txBox="1">
            <a:spLocks/>
          </p:cNvSpPr>
          <p:nvPr/>
        </p:nvSpPr>
        <p:spPr>
          <a:xfrm>
            <a:off x="2950191" y="3749746"/>
            <a:ext cx="6291618" cy="2208321"/>
          </a:xfrm>
          <a:prstGeom prst="rect">
            <a:avLst/>
          </a:prstGeom>
        </p:spPr>
        <p:txBody>
          <a:bodyPr vert="horz" lIns="0" tIns="0" rIns="0" bIns="0" rtlCol="0" anchor="t">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US" sz="1600" b="1" cap="all" spc="600" dirty="0">
                <a:solidFill>
                  <a:schemeClr val="bg1"/>
                </a:solidFill>
              </a:rPr>
              <a:t>A Level Business</a:t>
            </a:r>
          </a:p>
        </p:txBody>
      </p:sp>
    </p:spTree>
    <p:extLst>
      <p:ext uri="{BB962C8B-B14F-4D97-AF65-F5344CB8AC3E}">
        <p14:creationId xmlns:p14="http://schemas.microsoft.com/office/powerpoint/2010/main" val="19642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178" y="-178875"/>
            <a:ext cx="9921685" cy="1143000"/>
          </a:xfrm>
        </p:spPr>
        <p:txBody>
          <a:bodyPr/>
          <a:lstStyle/>
          <a:p>
            <a:r>
              <a:rPr lang="en-GB" dirty="0"/>
              <a:t>Essay – suggested response</a:t>
            </a:r>
          </a:p>
        </p:txBody>
      </p:sp>
      <p:sp>
        <p:nvSpPr>
          <p:cNvPr id="3" name="Content Placeholder 2"/>
          <p:cNvSpPr>
            <a:spLocks noGrp="1"/>
          </p:cNvSpPr>
          <p:nvPr>
            <p:ph idx="1"/>
          </p:nvPr>
        </p:nvSpPr>
        <p:spPr>
          <a:xfrm>
            <a:off x="350503" y="1141645"/>
            <a:ext cx="11490994" cy="5323730"/>
          </a:xfrm>
        </p:spPr>
        <p:txBody>
          <a:bodyPr>
            <a:normAutofit lnSpcReduction="10000"/>
          </a:bodyPr>
          <a:lstStyle/>
          <a:p>
            <a:pPr marL="114300" indent="0">
              <a:buNone/>
            </a:pPr>
            <a:r>
              <a:rPr lang="en-GB" sz="1800" dirty="0"/>
              <a:t>Key points to consider might include some of the following:</a:t>
            </a:r>
          </a:p>
          <a:p>
            <a:pPr marL="114300" indent="0">
              <a:buNone/>
            </a:pPr>
            <a:endParaRPr lang="en-GB" sz="100" dirty="0"/>
          </a:p>
          <a:p>
            <a:pPr algn="l">
              <a:buFont typeface="Arial" panose="020B0604020202020204" pitchFamily="34" charset="0"/>
              <a:buChar char="•"/>
            </a:pPr>
            <a:r>
              <a:rPr lang="en-GB" sz="1800" dirty="0"/>
              <a:t>Simple payback is useful because it is easy to use and understand, making it useful for quick, initial assessments. However, it may encourage a short-term focus, potentially overlooking benefits over a longer period.  The location of a battery production plant is a significant investment and not something that is likely to be rushed.</a:t>
            </a:r>
          </a:p>
          <a:p>
            <a:r>
              <a:rPr lang="en-GB" sz="1800" dirty="0"/>
              <a:t>Average rate of return provides a straightforward profitability measure but does not account for the timing of cash flows or the risks associated with the investment.  Investors can use this to compare different investment opportunities and to identify the site which will generate the best return.</a:t>
            </a:r>
          </a:p>
          <a:p>
            <a:r>
              <a:rPr lang="en-GB" sz="1800" dirty="0"/>
              <a:t>The NPV method’s ability to incorporate risk through discount rates makes it a robust tool for evaluating strategic investments under uncertainty. However, its complexity can make it challenging for decision-makers to interpret and much depends upon the discounting factor that is applied.  </a:t>
            </a:r>
          </a:p>
          <a:p>
            <a:r>
              <a:rPr lang="en-GB" sz="1800" dirty="0"/>
              <a:t>A combined approach using multiple techniques can provide a balanced view, allowing for a comprehensive assessment of both short-term and long-term aspects of the investment. This approach can help reduce the limitations of individual methods but requires careful interpretation and may complicate the decision-making process.</a:t>
            </a:r>
          </a:p>
          <a:p>
            <a:pPr algn="l">
              <a:buFont typeface="Arial" panose="020B0604020202020204" pitchFamily="34" charset="0"/>
              <a:buChar char="•"/>
            </a:pPr>
            <a:endParaRPr lang="en-GB" sz="1800" dirty="0"/>
          </a:p>
          <a:p>
            <a:pPr lvl="1"/>
            <a:endParaRPr lang="en-GB" sz="1800" dirty="0"/>
          </a:p>
          <a:p>
            <a:pPr lvl="1"/>
            <a:endParaRPr lang="en-GB" sz="1800" dirty="0"/>
          </a:p>
          <a:p>
            <a:pPr marL="411480" lvl="1" indent="0">
              <a:buNone/>
            </a:pPr>
            <a:endParaRPr lang="en-GB" sz="1800" dirty="0"/>
          </a:p>
          <a:p>
            <a:pPr lvl="1"/>
            <a:endParaRPr lang="en-GB" sz="1800" dirty="0"/>
          </a:p>
        </p:txBody>
      </p:sp>
    </p:spTree>
    <p:extLst>
      <p:ext uri="{BB962C8B-B14F-4D97-AF65-F5344CB8AC3E}">
        <p14:creationId xmlns:p14="http://schemas.microsoft.com/office/powerpoint/2010/main" val="2585720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E3AE8C3-8F65-40F4-BABE-E70F383014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409317" y="1410082"/>
            <a:ext cx="6858000" cy="4037835"/>
          </a:xfrm>
          <a:prstGeom prst="rect">
            <a:avLst/>
          </a:prstGeom>
          <a:gradFill>
            <a:gsLst>
              <a:gs pos="8000">
                <a:schemeClr val="accent6">
                  <a:alpha val="78000"/>
                </a:schemeClr>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2FC4764-B8D5-4F87-95DB-3125B2D12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59728" y="59346"/>
            <a:ext cx="4156527" cy="4037836"/>
          </a:xfrm>
          <a:prstGeom prst="rect">
            <a:avLst/>
          </a:prstGeom>
          <a:gradFill>
            <a:gsLst>
              <a:gs pos="0">
                <a:schemeClr val="accent5">
                  <a:alpha val="47000"/>
                </a:schemeClr>
              </a:gs>
              <a:gs pos="100000">
                <a:schemeClr val="accent4">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4C1654F-94F5-497E-8ECF-F2A7E84D6A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68313" y="3587284"/>
            <a:ext cx="2501977" cy="4038601"/>
          </a:xfrm>
          <a:prstGeom prst="rect">
            <a:avLst/>
          </a:prstGeom>
          <a:gradFill>
            <a:gsLst>
              <a:gs pos="0">
                <a:schemeClr val="accent5">
                  <a:lumMod val="60000"/>
                  <a:lumOff val="40000"/>
                  <a:alpha val="0"/>
                </a:schemeClr>
              </a:gs>
              <a:gs pos="99000">
                <a:schemeClr val="accent2">
                  <a:alpha val="7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65254" y="969296"/>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58000">
                <a:schemeClr val="bg1">
                  <a:alpha val="0"/>
                </a:schemeClr>
              </a:gs>
              <a:gs pos="100000">
                <a:schemeClr val="accent6">
                  <a:alpha val="3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1475534-C5CB-76E2-F00A-723AA0C8E222}"/>
              </a:ext>
            </a:extLst>
          </p:cNvPr>
          <p:cNvSpPr>
            <a:spLocks noGrp="1"/>
          </p:cNvSpPr>
          <p:nvPr>
            <p:ph type="title"/>
          </p:nvPr>
        </p:nvSpPr>
        <p:spPr>
          <a:xfrm>
            <a:off x="337800" y="586855"/>
            <a:ext cx="3496942" cy="3387497"/>
          </a:xfrm>
        </p:spPr>
        <p:txBody>
          <a:bodyPr anchor="b">
            <a:normAutofit/>
          </a:bodyPr>
          <a:lstStyle/>
          <a:p>
            <a:pPr algn="r"/>
            <a:r>
              <a:rPr lang="en-GB" sz="3200" dirty="0">
                <a:solidFill>
                  <a:schemeClr val="bg1"/>
                </a:solidFill>
              </a:rPr>
              <a:t>Learning objectives</a:t>
            </a:r>
          </a:p>
        </p:txBody>
      </p:sp>
      <p:sp>
        <p:nvSpPr>
          <p:cNvPr id="3" name="Content Placeholder 2">
            <a:extLst>
              <a:ext uri="{FF2B5EF4-FFF2-40B4-BE49-F238E27FC236}">
                <a16:creationId xmlns:a16="http://schemas.microsoft.com/office/drawing/2014/main" id="{E75E5A9F-57CC-59E9-DC87-A8EECB05FF08}"/>
              </a:ext>
            </a:extLst>
          </p:cNvPr>
          <p:cNvSpPr>
            <a:spLocks noGrp="1"/>
          </p:cNvSpPr>
          <p:nvPr>
            <p:ph idx="1"/>
          </p:nvPr>
        </p:nvSpPr>
        <p:spPr>
          <a:xfrm>
            <a:off x="4324098" y="92051"/>
            <a:ext cx="7572745" cy="845635"/>
          </a:xfrm>
        </p:spPr>
        <p:txBody>
          <a:bodyPr anchor="ctr">
            <a:normAutofit/>
          </a:bodyPr>
          <a:lstStyle/>
          <a:p>
            <a:pPr marL="0" indent="0">
              <a:buNone/>
            </a:pPr>
            <a:r>
              <a:rPr lang="en-GB" sz="2400" b="1" i="0" dirty="0">
                <a:solidFill>
                  <a:srgbClr val="374151"/>
                </a:solidFill>
                <a:effectLst/>
                <a:latin typeface="Söhne"/>
              </a:rPr>
              <a:t>By the end of this topic, students will be aware of:</a:t>
            </a:r>
          </a:p>
        </p:txBody>
      </p:sp>
      <p:sp>
        <p:nvSpPr>
          <p:cNvPr id="4" name="TextBox 3">
            <a:extLst>
              <a:ext uri="{FF2B5EF4-FFF2-40B4-BE49-F238E27FC236}">
                <a16:creationId xmlns:a16="http://schemas.microsoft.com/office/drawing/2014/main" id="{EDB1A15C-F25A-A7A3-42C5-143036015987}"/>
              </a:ext>
            </a:extLst>
          </p:cNvPr>
          <p:cNvSpPr txBox="1"/>
          <p:nvPr/>
        </p:nvSpPr>
        <p:spPr>
          <a:xfrm>
            <a:off x="4247937" y="1328397"/>
            <a:ext cx="7725066" cy="2677656"/>
          </a:xfrm>
          <a:prstGeom prst="rect">
            <a:avLst/>
          </a:prstGeom>
          <a:noFill/>
        </p:spPr>
        <p:txBody>
          <a:bodyPr wrap="square">
            <a:spAutoFit/>
          </a:bodyPr>
          <a:lstStyle/>
          <a:p>
            <a:pPr marL="342900" indent="-342900" algn="l">
              <a:buAutoNum type="alphaLcParenR"/>
            </a:pPr>
            <a:r>
              <a:rPr lang="en-GB" dirty="0">
                <a:latin typeface="Verdana" panose="020B0604030504040204" pitchFamily="34" charset="0"/>
              </a:rPr>
              <a:t>Simple payback.</a:t>
            </a:r>
          </a:p>
          <a:p>
            <a:pPr marL="342900" indent="-342900" algn="l">
              <a:buAutoNum type="alphaLcParenR"/>
            </a:pPr>
            <a:r>
              <a:rPr lang="en-GB" b="0" i="0" u="none" strike="noStrike" dirty="0">
                <a:latin typeface="Verdana" panose="020B0604030504040204" pitchFamily="34" charset="0"/>
              </a:rPr>
              <a:t>Average (accounting) rate of return.</a:t>
            </a:r>
          </a:p>
          <a:p>
            <a:pPr marL="342900" indent="-342900" algn="l">
              <a:buAutoNum type="alphaLcParenR"/>
            </a:pPr>
            <a:r>
              <a:rPr lang="en-GB" dirty="0">
                <a:latin typeface="Verdana" panose="020B0604030504040204" pitchFamily="34" charset="0"/>
              </a:rPr>
              <a:t>Discounted cash flow (net present value only).</a:t>
            </a:r>
          </a:p>
          <a:p>
            <a:pPr marL="342900" indent="-342900" algn="l">
              <a:buAutoNum type="alphaLcParenR"/>
            </a:pPr>
            <a:r>
              <a:rPr lang="en-GB" b="0" i="0" u="none" strike="noStrike" dirty="0">
                <a:latin typeface="Verdana" panose="020B0604030504040204" pitchFamily="34" charset="0"/>
              </a:rPr>
              <a:t>Calculations and interpretations of figures generated by these techniques.</a:t>
            </a:r>
          </a:p>
          <a:p>
            <a:pPr marL="342900" indent="-342900" algn="l">
              <a:buAutoNum type="alphaLcParenR"/>
            </a:pPr>
            <a:r>
              <a:rPr lang="en-GB" dirty="0">
                <a:latin typeface="Verdana" panose="020B0604030504040204" pitchFamily="34" charset="0"/>
              </a:rPr>
              <a:t>Limitations of these techniques.</a:t>
            </a:r>
            <a:endParaRPr lang="en-GB" b="0" i="0" u="none" strike="noStrike" dirty="0">
              <a:latin typeface="Verdana" panose="020B0604030504040204" pitchFamily="34" charset="0"/>
            </a:endParaRPr>
          </a:p>
          <a:p>
            <a:pPr marL="342900" indent="-342900" algn="l">
              <a:buAutoNum type="alphaLcParenR"/>
            </a:pPr>
            <a:endParaRPr lang="en-GB" dirty="0">
              <a:latin typeface="Verdana" panose="020B0604030504040204" pitchFamily="34" charset="0"/>
            </a:endParaRPr>
          </a:p>
          <a:p>
            <a:pPr marL="914400" lvl="1" indent="-457200">
              <a:buFont typeface="Arial" panose="020B0604020202020204" pitchFamily="34" charset="0"/>
              <a:buChar char="•"/>
            </a:pPr>
            <a:endParaRPr lang="en-GB" b="0" i="0" u="none" strike="noStrike" baseline="0" dirty="0">
              <a:latin typeface="Verdana" panose="020B0604030504040204" pitchFamily="34" charset="0"/>
            </a:endParaRPr>
          </a:p>
          <a:p>
            <a:pPr lvl="1"/>
            <a:endParaRPr lang="en-GB" sz="2400" dirty="0"/>
          </a:p>
        </p:txBody>
      </p:sp>
    </p:spTree>
    <p:extLst>
      <p:ext uri="{BB962C8B-B14F-4D97-AF65-F5344CB8AC3E}">
        <p14:creationId xmlns:p14="http://schemas.microsoft.com/office/powerpoint/2010/main" val="861557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15" y="519081"/>
            <a:ext cx="10241280" cy="1234440"/>
          </a:xfrm>
        </p:spPr>
        <p:txBody>
          <a:bodyPr/>
          <a:lstStyle/>
          <a:p>
            <a:r>
              <a:rPr lang="en-GB" dirty="0"/>
              <a:t>What is investment appraisal?</a:t>
            </a:r>
          </a:p>
        </p:txBody>
      </p:sp>
      <p:sp>
        <p:nvSpPr>
          <p:cNvPr id="3" name="Content Placeholder 2"/>
          <p:cNvSpPr>
            <a:spLocks noGrp="1"/>
          </p:cNvSpPr>
          <p:nvPr>
            <p:ph idx="1"/>
          </p:nvPr>
        </p:nvSpPr>
        <p:spPr>
          <a:xfrm>
            <a:off x="446315" y="2003406"/>
            <a:ext cx="7587342" cy="4234107"/>
          </a:xfrm>
        </p:spPr>
        <p:txBody>
          <a:bodyPr>
            <a:normAutofit/>
          </a:bodyPr>
          <a:lstStyle/>
          <a:p>
            <a:pPr marL="0" indent="0">
              <a:buNone/>
            </a:pPr>
            <a:r>
              <a:rPr lang="en-GB" dirty="0"/>
              <a:t>Investment appraisal evaluates planned investment projects to see whether they will be financially worthwhile.</a:t>
            </a:r>
          </a:p>
          <a:p>
            <a:pPr marL="0" indent="0">
              <a:buNone/>
            </a:pPr>
            <a:endParaRPr lang="en-GB" dirty="0"/>
          </a:p>
          <a:p>
            <a:pPr marL="0" indent="0">
              <a:buNone/>
            </a:pPr>
            <a:r>
              <a:rPr lang="en-GB" dirty="0"/>
              <a:t>Firms often invest substantial amounts of money in the hope of a profitable return but these investments carry risk and might not generate the anticipated financial gains.</a:t>
            </a:r>
          </a:p>
          <a:p>
            <a:pPr marL="0" indent="0">
              <a:buNone/>
            </a:pPr>
            <a:endParaRPr lang="en-GB" dirty="0"/>
          </a:p>
          <a:p>
            <a:pPr marL="0" indent="0">
              <a:buNone/>
            </a:pPr>
            <a:r>
              <a:rPr lang="en-GB" dirty="0"/>
              <a:t>This is why firms carry out analysis to work out how quickly they are likely to get their money back and which investment option is probably going to generate the highest levels of profit.</a:t>
            </a:r>
          </a:p>
          <a:p>
            <a:pPr marL="0" indent="0">
              <a:buNone/>
            </a:pPr>
            <a:endParaRPr lang="en-GB" dirty="0"/>
          </a:p>
          <a:p>
            <a:pPr marL="114300" indent="0">
              <a:buNone/>
            </a:pPr>
            <a:endParaRPr lang="en-GB" dirty="0"/>
          </a:p>
          <a:p>
            <a:pPr marL="114300" indent="0">
              <a:buNone/>
            </a:pPr>
            <a:endParaRPr lang="en-GB" dirty="0"/>
          </a:p>
          <a:p>
            <a:pPr marL="0" indent="0">
              <a:buNone/>
            </a:pPr>
            <a:endParaRPr lang="en-GB" dirty="0"/>
          </a:p>
        </p:txBody>
      </p:sp>
      <p:sp>
        <p:nvSpPr>
          <p:cNvPr id="4" name="AutoShape 2" descr="Image result for changing a bed"/>
          <p:cNvSpPr>
            <a:spLocks noChangeAspect="1" noChangeArrowheads="1"/>
          </p:cNvSpPr>
          <p:nvPr/>
        </p:nvSpPr>
        <p:spPr bwMode="auto">
          <a:xfrm>
            <a:off x="15240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22" name="Picture 2" descr="Free Calculator Calculation photo and picture">
            <a:extLst>
              <a:ext uri="{FF2B5EF4-FFF2-40B4-BE49-F238E27FC236}">
                <a16:creationId xmlns:a16="http://schemas.microsoft.com/office/drawing/2014/main" id="{AF36B712-0E48-CEEF-7013-2936C094D5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6943" y="0"/>
            <a:ext cx="3995057"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995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D896123-1B32-4CB1-B2ED-E34BBC26B4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lose-up of a calculator keypad">
            <a:extLst>
              <a:ext uri="{FF2B5EF4-FFF2-40B4-BE49-F238E27FC236}">
                <a16:creationId xmlns:a16="http://schemas.microsoft.com/office/drawing/2014/main" id="{BE204BAB-200B-CC1C-F051-1BF26388727D}"/>
              </a:ext>
            </a:extLst>
          </p:cNvPr>
          <p:cNvPicPr>
            <a:picLocks noChangeAspect="1"/>
          </p:cNvPicPr>
          <p:nvPr/>
        </p:nvPicPr>
        <p:blipFill>
          <a:blip r:embed="rId2"/>
          <a:srcRect b="15100"/>
          <a:stretch/>
        </p:blipFill>
        <p:spPr>
          <a:xfrm>
            <a:off x="20" y="-1"/>
            <a:ext cx="12191980" cy="6857571"/>
          </a:xfrm>
          <a:prstGeom prst="rect">
            <a:avLst/>
          </a:prstGeom>
        </p:spPr>
      </p:pic>
      <p:sp>
        <p:nvSpPr>
          <p:cNvPr id="15" name="Rectangle 14">
            <a:extLst>
              <a:ext uri="{FF2B5EF4-FFF2-40B4-BE49-F238E27FC236}">
                <a16:creationId xmlns:a16="http://schemas.microsoft.com/office/drawing/2014/main" id="{019FDB4D-987D-4C87-A179-9D4616AB24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9931"/>
            <a:ext cx="12191999" cy="5058137"/>
          </a:xfrm>
          <a:prstGeom prst="rect">
            <a:avLst/>
          </a:prstGeom>
          <a:gradFill flip="none" rotWithShape="1">
            <a:gsLst>
              <a:gs pos="50000">
                <a:schemeClr val="tx1">
                  <a:alpha val="30000"/>
                </a:schemeClr>
              </a:gs>
              <a:gs pos="80000">
                <a:schemeClr val="tx1">
                  <a:alpha val="15000"/>
                </a:schemeClr>
              </a:gs>
              <a:gs pos="0">
                <a:schemeClr val="tx1">
                  <a:alpha val="0"/>
                </a:schemeClr>
              </a:gs>
              <a:gs pos="20000">
                <a:schemeClr val="tx1">
                  <a:alpha val="1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2F117C-394C-A1EB-989C-51F88F206602}"/>
              </a:ext>
            </a:extLst>
          </p:cNvPr>
          <p:cNvSpPr>
            <a:spLocks noGrp="1"/>
          </p:cNvSpPr>
          <p:nvPr>
            <p:ph type="title"/>
          </p:nvPr>
        </p:nvSpPr>
        <p:spPr>
          <a:xfrm>
            <a:off x="1619534" y="2884714"/>
            <a:ext cx="8952932" cy="663465"/>
          </a:xfr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vert="horz" lIns="0" tIns="0" rIns="0" bIns="0" rtlCol="0" anchor="b">
            <a:normAutofit/>
          </a:bodyPr>
          <a:lstStyle/>
          <a:p>
            <a:pPr algn="ctr"/>
            <a:r>
              <a:rPr lang="en-US" sz="4000" spc="750" dirty="0">
                <a:solidFill>
                  <a:schemeClr val="bg1"/>
                </a:solidFill>
              </a:rPr>
              <a:t>Practice question</a:t>
            </a:r>
          </a:p>
        </p:txBody>
      </p:sp>
    </p:spTree>
    <p:extLst>
      <p:ext uri="{BB962C8B-B14F-4D97-AF65-F5344CB8AC3E}">
        <p14:creationId xmlns:p14="http://schemas.microsoft.com/office/powerpoint/2010/main" val="113117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904" y="51440"/>
            <a:ext cx="10241280" cy="1234440"/>
          </a:xfrm>
        </p:spPr>
        <p:txBody>
          <a:bodyPr/>
          <a:lstStyle/>
          <a:p>
            <a:r>
              <a:rPr lang="en-GB" dirty="0"/>
              <a:t>Practice Activity</a:t>
            </a:r>
          </a:p>
        </p:txBody>
      </p:sp>
      <p:sp>
        <p:nvSpPr>
          <p:cNvPr id="3" name="Content Placeholder 2"/>
          <p:cNvSpPr>
            <a:spLocks noGrp="1"/>
          </p:cNvSpPr>
          <p:nvPr>
            <p:ph idx="1"/>
          </p:nvPr>
        </p:nvSpPr>
        <p:spPr>
          <a:xfrm>
            <a:off x="6944233" y="1655994"/>
            <a:ext cx="5247768" cy="4800600"/>
          </a:xfrm>
        </p:spPr>
        <p:txBody>
          <a:bodyPr>
            <a:normAutofit fontScale="92500"/>
          </a:bodyPr>
          <a:lstStyle/>
          <a:p>
            <a:pPr marL="0" indent="0">
              <a:buNone/>
            </a:pPr>
            <a:r>
              <a:rPr lang="en-GB" dirty="0"/>
              <a:t>CJ’s was a local manufacturer of car tyres.  They had enjoyed relative success since opening, and they were now looking to expand their operations in the local area.  </a:t>
            </a:r>
          </a:p>
          <a:p>
            <a:pPr marL="0" indent="0">
              <a:buNone/>
            </a:pPr>
            <a:endParaRPr lang="en-GB" dirty="0"/>
          </a:p>
          <a:p>
            <a:pPr marL="0" indent="0">
              <a:buNone/>
            </a:pPr>
            <a:r>
              <a:rPr lang="en-GB" dirty="0"/>
              <a:t>The owner decided to investigate the purchase of a new machine as part of the expansion plans.  The information is outlined in Figure 1.</a:t>
            </a:r>
          </a:p>
          <a:p>
            <a:pPr marL="0" indent="0">
              <a:buNone/>
            </a:pPr>
            <a:endParaRPr lang="en-GB" dirty="0"/>
          </a:p>
          <a:p>
            <a:pPr marL="0" indent="0">
              <a:buNone/>
            </a:pPr>
            <a:r>
              <a:rPr lang="en-GB" dirty="0"/>
              <a:t>Calculate the payback period for each machine and recommend which one CJ’s should select and why.</a:t>
            </a:r>
          </a:p>
        </p:txBody>
      </p:sp>
      <p:graphicFrame>
        <p:nvGraphicFramePr>
          <p:cNvPr id="16" name="Table 15"/>
          <p:cNvGraphicFramePr>
            <a:graphicFrameLocks noGrp="1"/>
          </p:cNvGraphicFramePr>
          <p:nvPr>
            <p:extLst>
              <p:ext uri="{D42A27DB-BD31-4B8C-83A1-F6EECF244321}">
                <p14:modId xmlns:p14="http://schemas.microsoft.com/office/powerpoint/2010/main" val="993261605"/>
              </p:ext>
            </p:extLst>
          </p:nvPr>
        </p:nvGraphicFramePr>
        <p:xfrm>
          <a:off x="680904" y="2622790"/>
          <a:ext cx="2434275" cy="2595880"/>
        </p:xfrm>
        <a:graphic>
          <a:graphicData uri="http://schemas.openxmlformats.org/drawingml/2006/table">
            <a:tbl>
              <a:tblPr firstRow="1" bandRow="1">
                <a:tableStyleId>{5C22544A-7EE6-4342-B048-85BDC9FD1C3A}</a:tableStyleId>
              </a:tblPr>
              <a:tblGrid>
                <a:gridCol w="912853">
                  <a:extLst>
                    <a:ext uri="{9D8B030D-6E8A-4147-A177-3AD203B41FA5}">
                      <a16:colId xmlns:a16="http://schemas.microsoft.com/office/drawing/2014/main" val="20000"/>
                    </a:ext>
                  </a:extLst>
                </a:gridCol>
                <a:gridCol w="1521422">
                  <a:extLst>
                    <a:ext uri="{9D8B030D-6E8A-4147-A177-3AD203B41FA5}">
                      <a16:colId xmlns:a16="http://schemas.microsoft.com/office/drawing/2014/main" val="20001"/>
                    </a:ext>
                  </a:extLst>
                </a:gridCol>
              </a:tblGrid>
              <a:tr h="370840">
                <a:tc gridSpan="2">
                  <a:txBody>
                    <a:bodyPr/>
                    <a:lstStyle/>
                    <a:p>
                      <a:pPr algn="ctr"/>
                      <a:r>
                        <a:rPr lang="en-GB" dirty="0"/>
                        <a:t>Machine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40">
                <a:tc>
                  <a:txBody>
                    <a:bodyPr/>
                    <a:lstStyle/>
                    <a:p>
                      <a:pPr algn="ctr"/>
                      <a:r>
                        <a:rPr lang="en-GB" dirty="0"/>
                        <a:t>Year</a:t>
                      </a:r>
                    </a:p>
                  </a:txBody>
                  <a:tcPr>
                    <a:lnL w="12700" cap="flat" cmpd="sng" algn="ctr">
                      <a:solidFill>
                        <a:schemeClr val="tx1"/>
                      </a:solidFill>
                      <a:prstDash val="solid"/>
                      <a:round/>
                      <a:headEnd type="none" w="med" len="med"/>
                      <a:tailEnd type="none" w="med" len="med"/>
                    </a:lnL>
                  </a:tcPr>
                </a:tc>
                <a:tc>
                  <a:txBody>
                    <a:bodyPr/>
                    <a:lstStyle/>
                    <a:p>
                      <a:pPr algn="ctr"/>
                      <a:r>
                        <a:rPr lang="en-GB" dirty="0"/>
                        <a:t>NCF</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70840">
                <a:tc>
                  <a:txBody>
                    <a:bodyPr/>
                    <a:lstStyle/>
                    <a:p>
                      <a:pPr algn="ctr"/>
                      <a:r>
                        <a:rPr lang="en-GB" dirty="0"/>
                        <a:t>0</a:t>
                      </a:r>
                    </a:p>
                  </a:txBody>
                  <a:tcPr>
                    <a:lnL w="12700" cap="flat" cmpd="sng" algn="ctr">
                      <a:solidFill>
                        <a:schemeClr val="tx1"/>
                      </a:solidFill>
                      <a:prstDash val="solid"/>
                      <a:round/>
                      <a:headEnd type="none" w="med" len="med"/>
                      <a:tailEnd type="none" w="med" len="med"/>
                    </a:lnL>
                  </a:tcPr>
                </a:tc>
                <a:tc>
                  <a:txBody>
                    <a:bodyPr/>
                    <a:lstStyle/>
                    <a:p>
                      <a:pPr algn="ctr"/>
                      <a:r>
                        <a:rPr lang="en-GB" dirty="0"/>
                        <a:t>(£125,000)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370840">
                <a:tc>
                  <a:txBody>
                    <a:bodyPr/>
                    <a:lstStyle/>
                    <a:p>
                      <a:pPr algn="ctr"/>
                      <a:r>
                        <a:rPr lang="en-GB" dirty="0"/>
                        <a:t>1</a:t>
                      </a:r>
                    </a:p>
                  </a:txBody>
                  <a:tcPr>
                    <a:lnL w="12700" cap="flat" cmpd="sng" algn="ctr">
                      <a:solidFill>
                        <a:schemeClr val="tx1"/>
                      </a:solidFill>
                      <a:prstDash val="solid"/>
                      <a:round/>
                      <a:headEnd type="none" w="med" len="med"/>
                      <a:tailEnd type="none" w="med" len="med"/>
                    </a:lnL>
                  </a:tcPr>
                </a:tc>
                <a:tc>
                  <a:txBody>
                    <a:bodyPr/>
                    <a:lstStyle/>
                    <a:p>
                      <a:pPr algn="ctr"/>
                      <a:r>
                        <a:rPr lang="en-GB" dirty="0"/>
                        <a:t>£69,500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370840">
                <a:tc>
                  <a:txBody>
                    <a:bodyPr/>
                    <a:lstStyle/>
                    <a:p>
                      <a:pPr algn="ctr"/>
                      <a:r>
                        <a:rPr lang="en-GB" dirty="0"/>
                        <a:t>2</a:t>
                      </a:r>
                    </a:p>
                  </a:txBody>
                  <a:tcPr>
                    <a:lnL w="12700" cap="flat" cmpd="sng" algn="ctr">
                      <a:solidFill>
                        <a:schemeClr val="tx1"/>
                      </a:solidFill>
                      <a:prstDash val="solid"/>
                      <a:round/>
                      <a:headEnd type="none" w="med" len="med"/>
                      <a:tailEnd type="none" w="med" len="med"/>
                    </a:lnL>
                  </a:tcPr>
                </a:tc>
                <a:tc>
                  <a:txBody>
                    <a:bodyPr/>
                    <a:lstStyle/>
                    <a:p>
                      <a:pPr algn="ctr"/>
                      <a:r>
                        <a:rPr lang="en-GB" dirty="0"/>
                        <a:t>£35,100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r h="370840">
                <a:tc>
                  <a:txBody>
                    <a:bodyPr/>
                    <a:lstStyle/>
                    <a:p>
                      <a:pPr algn="ctr"/>
                      <a:r>
                        <a:rPr lang="en-GB" dirty="0"/>
                        <a:t>3</a:t>
                      </a:r>
                    </a:p>
                  </a:txBody>
                  <a:tcPr>
                    <a:lnL w="12700" cap="flat" cmpd="sng" algn="ctr">
                      <a:solidFill>
                        <a:schemeClr val="tx1"/>
                      </a:solidFill>
                      <a:prstDash val="solid"/>
                      <a:round/>
                      <a:headEnd type="none" w="med" len="med"/>
                      <a:tailEnd type="none" w="med" len="med"/>
                    </a:lnL>
                  </a:tcPr>
                </a:tc>
                <a:tc>
                  <a:txBody>
                    <a:bodyPr/>
                    <a:lstStyle/>
                    <a:p>
                      <a:pPr algn="ctr"/>
                      <a:r>
                        <a:rPr lang="en-GB" dirty="0"/>
                        <a:t>£29,600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370840">
                <a:tc>
                  <a:txBody>
                    <a:bodyPr/>
                    <a:lstStyle/>
                    <a:p>
                      <a:pPr algn="ctr"/>
                      <a:r>
                        <a:rPr lang="en-GB" dirty="0"/>
                        <a:t>4</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dirty="0"/>
                        <a:t>£17,500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3096013120"/>
              </p:ext>
            </p:extLst>
          </p:nvPr>
        </p:nvGraphicFramePr>
        <p:xfrm>
          <a:off x="3812568" y="2622790"/>
          <a:ext cx="2434275" cy="2595880"/>
        </p:xfrm>
        <a:graphic>
          <a:graphicData uri="http://schemas.openxmlformats.org/drawingml/2006/table">
            <a:tbl>
              <a:tblPr firstRow="1" bandRow="1">
                <a:tableStyleId>{5C22544A-7EE6-4342-B048-85BDC9FD1C3A}</a:tableStyleId>
              </a:tblPr>
              <a:tblGrid>
                <a:gridCol w="912853">
                  <a:extLst>
                    <a:ext uri="{9D8B030D-6E8A-4147-A177-3AD203B41FA5}">
                      <a16:colId xmlns:a16="http://schemas.microsoft.com/office/drawing/2014/main" val="20000"/>
                    </a:ext>
                  </a:extLst>
                </a:gridCol>
                <a:gridCol w="1521422">
                  <a:extLst>
                    <a:ext uri="{9D8B030D-6E8A-4147-A177-3AD203B41FA5}">
                      <a16:colId xmlns:a16="http://schemas.microsoft.com/office/drawing/2014/main" val="20001"/>
                    </a:ext>
                  </a:extLst>
                </a:gridCol>
              </a:tblGrid>
              <a:tr h="370840">
                <a:tc gridSpan="2">
                  <a:txBody>
                    <a:bodyPr/>
                    <a:lstStyle/>
                    <a:p>
                      <a:pPr algn="ctr"/>
                      <a:r>
                        <a:rPr lang="en-GB" dirty="0"/>
                        <a:t>Machine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40">
                <a:tc>
                  <a:txBody>
                    <a:bodyPr/>
                    <a:lstStyle/>
                    <a:p>
                      <a:pPr algn="ctr"/>
                      <a:r>
                        <a:rPr lang="en-GB" dirty="0"/>
                        <a:t>Year</a:t>
                      </a:r>
                    </a:p>
                  </a:txBody>
                  <a:tcPr>
                    <a:lnL w="12700" cap="flat" cmpd="sng" algn="ctr">
                      <a:solidFill>
                        <a:schemeClr val="tx1"/>
                      </a:solidFill>
                      <a:prstDash val="solid"/>
                      <a:round/>
                      <a:headEnd type="none" w="med" len="med"/>
                      <a:tailEnd type="none" w="med" len="med"/>
                    </a:lnL>
                  </a:tcPr>
                </a:tc>
                <a:tc>
                  <a:txBody>
                    <a:bodyPr/>
                    <a:lstStyle/>
                    <a:p>
                      <a:pPr algn="ctr"/>
                      <a:r>
                        <a:rPr lang="en-GB" dirty="0"/>
                        <a:t>NCF</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70840">
                <a:tc>
                  <a:txBody>
                    <a:bodyPr/>
                    <a:lstStyle/>
                    <a:p>
                      <a:pPr algn="ctr"/>
                      <a:r>
                        <a:rPr lang="en-GB" dirty="0"/>
                        <a:t>0</a:t>
                      </a:r>
                    </a:p>
                  </a:txBody>
                  <a:tcPr>
                    <a:lnL w="12700" cap="flat" cmpd="sng" algn="ctr">
                      <a:solidFill>
                        <a:schemeClr val="tx1"/>
                      </a:solidFill>
                      <a:prstDash val="solid"/>
                      <a:round/>
                      <a:headEnd type="none" w="med" len="med"/>
                      <a:tailEnd type="none" w="med" len="med"/>
                    </a:lnL>
                  </a:tcPr>
                </a:tc>
                <a:tc>
                  <a:txBody>
                    <a:bodyPr/>
                    <a:lstStyle/>
                    <a:p>
                      <a:pPr algn="ctr"/>
                      <a:r>
                        <a:rPr lang="en-GB" dirty="0"/>
                        <a:t>(£95,000)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370840">
                <a:tc>
                  <a:txBody>
                    <a:bodyPr/>
                    <a:lstStyle/>
                    <a:p>
                      <a:pPr algn="ctr"/>
                      <a:r>
                        <a:rPr lang="en-GB" dirty="0"/>
                        <a:t>1</a:t>
                      </a:r>
                    </a:p>
                  </a:txBody>
                  <a:tcPr>
                    <a:lnL w="12700" cap="flat" cmpd="sng" algn="ctr">
                      <a:solidFill>
                        <a:schemeClr val="tx1"/>
                      </a:solidFill>
                      <a:prstDash val="solid"/>
                      <a:round/>
                      <a:headEnd type="none" w="med" len="med"/>
                      <a:tailEnd type="none" w="med" len="med"/>
                    </a:lnL>
                  </a:tcPr>
                </a:tc>
                <a:tc>
                  <a:txBody>
                    <a:bodyPr/>
                    <a:lstStyle/>
                    <a:p>
                      <a:pPr algn="ctr"/>
                      <a:r>
                        <a:rPr lang="en-GB" dirty="0"/>
                        <a:t>£57,500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370840">
                <a:tc>
                  <a:txBody>
                    <a:bodyPr/>
                    <a:lstStyle/>
                    <a:p>
                      <a:pPr algn="ctr"/>
                      <a:r>
                        <a:rPr lang="en-GB" dirty="0"/>
                        <a:t>2</a:t>
                      </a:r>
                    </a:p>
                  </a:txBody>
                  <a:tcPr>
                    <a:lnL w="12700" cap="flat" cmpd="sng" algn="ctr">
                      <a:solidFill>
                        <a:schemeClr val="tx1"/>
                      </a:solidFill>
                      <a:prstDash val="solid"/>
                      <a:round/>
                      <a:headEnd type="none" w="med" len="med"/>
                      <a:tailEnd type="none" w="med" len="med"/>
                    </a:lnL>
                  </a:tcPr>
                </a:tc>
                <a:tc>
                  <a:txBody>
                    <a:bodyPr/>
                    <a:lstStyle/>
                    <a:p>
                      <a:pPr algn="ctr"/>
                      <a:r>
                        <a:rPr lang="en-GB" dirty="0"/>
                        <a:t>£32,100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r h="370840">
                <a:tc>
                  <a:txBody>
                    <a:bodyPr/>
                    <a:lstStyle/>
                    <a:p>
                      <a:pPr algn="ctr"/>
                      <a:r>
                        <a:rPr lang="en-GB" dirty="0"/>
                        <a:t>3</a:t>
                      </a:r>
                    </a:p>
                  </a:txBody>
                  <a:tcPr>
                    <a:lnL w="12700" cap="flat" cmpd="sng" algn="ctr">
                      <a:solidFill>
                        <a:schemeClr val="tx1"/>
                      </a:solidFill>
                      <a:prstDash val="solid"/>
                      <a:round/>
                      <a:headEnd type="none" w="med" len="med"/>
                      <a:tailEnd type="none" w="med" len="med"/>
                    </a:lnL>
                  </a:tcPr>
                </a:tc>
                <a:tc>
                  <a:txBody>
                    <a:bodyPr/>
                    <a:lstStyle/>
                    <a:p>
                      <a:pPr algn="ctr"/>
                      <a:r>
                        <a:rPr lang="en-GB" dirty="0"/>
                        <a:t>£22,600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370840">
                <a:tc>
                  <a:txBody>
                    <a:bodyPr/>
                    <a:lstStyle/>
                    <a:p>
                      <a:pPr algn="ctr"/>
                      <a:r>
                        <a:rPr lang="en-GB" dirty="0"/>
                        <a:t>4</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dirty="0"/>
                        <a:t>£11,000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5" name="TextBox 4">
            <a:extLst>
              <a:ext uri="{FF2B5EF4-FFF2-40B4-BE49-F238E27FC236}">
                <a16:creationId xmlns:a16="http://schemas.microsoft.com/office/drawing/2014/main" id="{1DD78F0A-7D01-372F-B880-128711003E83}"/>
              </a:ext>
            </a:extLst>
          </p:cNvPr>
          <p:cNvSpPr txBox="1"/>
          <p:nvPr/>
        </p:nvSpPr>
        <p:spPr>
          <a:xfrm>
            <a:off x="598714" y="1841051"/>
            <a:ext cx="3581400" cy="369332"/>
          </a:xfrm>
          <a:prstGeom prst="rect">
            <a:avLst/>
          </a:prstGeom>
          <a:noFill/>
        </p:spPr>
        <p:txBody>
          <a:bodyPr wrap="square" rtlCol="0">
            <a:spAutoFit/>
          </a:bodyPr>
          <a:lstStyle/>
          <a:p>
            <a:r>
              <a:rPr lang="en-GB" b="1" dirty="0"/>
              <a:t>Figure 1.  Garage Machinery </a:t>
            </a:r>
          </a:p>
        </p:txBody>
      </p:sp>
    </p:spTree>
    <p:extLst>
      <p:ext uri="{BB962C8B-B14F-4D97-AF65-F5344CB8AC3E}">
        <p14:creationId xmlns:p14="http://schemas.microsoft.com/office/powerpoint/2010/main" val="1395013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296" y="694436"/>
            <a:ext cx="10241280" cy="568184"/>
          </a:xfrm>
        </p:spPr>
        <p:txBody>
          <a:bodyPr/>
          <a:lstStyle/>
          <a:p>
            <a:r>
              <a:rPr lang="en-GB" dirty="0"/>
              <a:t>Practice Activity - Solution</a:t>
            </a:r>
          </a:p>
        </p:txBody>
      </p:sp>
      <p:graphicFrame>
        <p:nvGraphicFramePr>
          <p:cNvPr id="5" name="Table 4"/>
          <p:cNvGraphicFramePr>
            <a:graphicFrameLocks noGrp="1"/>
          </p:cNvGraphicFramePr>
          <p:nvPr>
            <p:extLst>
              <p:ext uri="{D42A27DB-BD31-4B8C-83A1-F6EECF244321}">
                <p14:modId xmlns:p14="http://schemas.microsoft.com/office/powerpoint/2010/main" val="1170733066"/>
              </p:ext>
            </p:extLst>
          </p:nvPr>
        </p:nvGraphicFramePr>
        <p:xfrm>
          <a:off x="304799" y="1816351"/>
          <a:ext cx="3929743" cy="2804160"/>
        </p:xfrm>
        <a:graphic>
          <a:graphicData uri="http://schemas.openxmlformats.org/drawingml/2006/table">
            <a:tbl>
              <a:tblPr firstRow="1" bandRow="1">
                <a:tableStyleId>{5C22544A-7EE6-4342-B048-85BDC9FD1C3A}</a:tableStyleId>
              </a:tblPr>
              <a:tblGrid>
                <a:gridCol w="906863">
                  <a:extLst>
                    <a:ext uri="{9D8B030D-6E8A-4147-A177-3AD203B41FA5}">
                      <a16:colId xmlns:a16="http://schemas.microsoft.com/office/drawing/2014/main" val="20000"/>
                    </a:ext>
                  </a:extLst>
                </a:gridCol>
                <a:gridCol w="1372388">
                  <a:extLst>
                    <a:ext uri="{9D8B030D-6E8A-4147-A177-3AD203B41FA5}">
                      <a16:colId xmlns:a16="http://schemas.microsoft.com/office/drawing/2014/main" val="20001"/>
                    </a:ext>
                  </a:extLst>
                </a:gridCol>
                <a:gridCol w="1650492">
                  <a:extLst>
                    <a:ext uri="{9D8B030D-6E8A-4147-A177-3AD203B41FA5}">
                      <a16:colId xmlns:a16="http://schemas.microsoft.com/office/drawing/2014/main" val="20002"/>
                    </a:ext>
                  </a:extLst>
                </a:gridCol>
              </a:tblGrid>
              <a:tr h="370840">
                <a:tc gridSpan="3">
                  <a:txBody>
                    <a:bodyPr/>
                    <a:lstStyle/>
                    <a:p>
                      <a:pPr algn="ctr"/>
                      <a:r>
                        <a:rPr lang="en-GB" dirty="0"/>
                        <a:t>Machine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40">
                <a:tc>
                  <a:txBody>
                    <a:bodyPr/>
                    <a:lstStyle/>
                    <a:p>
                      <a:pPr algn="ctr"/>
                      <a:r>
                        <a:rPr lang="en-GB" dirty="0"/>
                        <a:t>Year</a:t>
                      </a:r>
                    </a:p>
                  </a:txBody>
                  <a:tcPr>
                    <a:lnL w="12700" cap="flat" cmpd="sng" algn="ctr">
                      <a:solidFill>
                        <a:schemeClr val="tx1"/>
                      </a:solidFill>
                      <a:prstDash val="solid"/>
                      <a:round/>
                      <a:headEnd type="none" w="med" len="med"/>
                      <a:tailEnd type="none" w="med" len="med"/>
                    </a:lnL>
                  </a:tcPr>
                </a:tc>
                <a:tc>
                  <a:txBody>
                    <a:bodyPr/>
                    <a:lstStyle/>
                    <a:p>
                      <a:pPr algn="ctr"/>
                      <a:r>
                        <a:rPr lang="en-GB" dirty="0"/>
                        <a:t>NCF</a:t>
                      </a:r>
                    </a:p>
                  </a:txBody>
                  <a:tcPr/>
                </a:tc>
                <a:tc>
                  <a:txBody>
                    <a:bodyPr/>
                    <a:lstStyle/>
                    <a:p>
                      <a:pPr algn="ctr"/>
                      <a:r>
                        <a:rPr lang="en-GB" sz="1600" dirty="0"/>
                        <a:t>Cumulative Cash Flow</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70840">
                <a:tc>
                  <a:txBody>
                    <a:bodyPr/>
                    <a:lstStyle/>
                    <a:p>
                      <a:pPr algn="ctr"/>
                      <a:r>
                        <a:rPr lang="en-GB" dirty="0"/>
                        <a:t>0</a:t>
                      </a:r>
                    </a:p>
                  </a:txBody>
                  <a:tcPr>
                    <a:lnL w="12700" cap="flat" cmpd="sng" algn="ctr">
                      <a:solidFill>
                        <a:schemeClr val="tx1"/>
                      </a:solidFill>
                      <a:prstDash val="solid"/>
                      <a:round/>
                      <a:headEnd type="none" w="med" len="med"/>
                      <a:tailEnd type="none" w="med" len="med"/>
                    </a:lnL>
                  </a:tcPr>
                </a:tc>
                <a:tc>
                  <a:txBody>
                    <a:bodyPr/>
                    <a:lstStyle/>
                    <a:p>
                      <a:pPr algn="ctr"/>
                      <a:r>
                        <a:rPr lang="en-GB" dirty="0"/>
                        <a:t>(£125,000)</a:t>
                      </a:r>
                    </a:p>
                  </a:txBody>
                  <a:tcPr/>
                </a:tc>
                <a:tc>
                  <a:txBody>
                    <a:bodyPr/>
                    <a:lstStyle/>
                    <a:p>
                      <a:pPr algn="ctr"/>
                      <a:r>
                        <a:rPr lang="en-GB" dirty="0"/>
                        <a:t>(£125,000)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370840">
                <a:tc>
                  <a:txBody>
                    <a:bodyPr/>
                    <a:lstStyle/>
                    <a:p>
                      <a:pPr algn="ctr"/>
                      <a:r>
                        <a:rPr lang="en-GB" dirty="0"/>
                        <a:t>1</a:t>
                      </a:r>
                    </a:p>
                  </a:txBody>
                  <a:tcPr>
                    <a:lnL w="12700" cap="flat" cmpd="sng" algn="ctr">
                      <a:solidFill>
                        <a:schemeClr val="tx1"/>
                      </a:solidFill>
                      <a:prstDash val="solid"/>
                      <a:round/>
                      <a:headEnd type="none" w="med" len="med"/>
                      <a:tailEnd type="none" w="med" len="med"/>
                    </a:lnL>
                  </a:tcPr>
                </a:tc>
                <a:tc>
                  <a:txBody>
                    <a:bodyPr/>
                    <a:lstStyle/>
                    <a:p>
                      <a:pPr algn="ctr"/>
                      <a:r>
                        <a:rPr lang="en-GB" dirty="0"/>
                        <a:t>£69,500</a:t>
                      </a:r>
                    </a:p>
                  </a:txBody>
                  <a:tcPr/>
                </a:tc>
                <a:tc>
                  <a:txBody>
                    <a:bodyPr/>
                    <a:lstStyle/>
                    <a:p>
                      <a:pPr algn="ctr"/>
                      <a:r>
                        <a:rPr lang="en-GB" dirty="0"/>
                        <a:t>(£55,500)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370840">
                <a:tc>
                  <a:txBody>
                    <a:bodyPr/>
                    <a:lstStyle/>
                    <a:p>
                      <a:pPr algn="ctr"/>
                      <a:r>
                        <a:rPr lang="en-GB" dirty="0"/>
                        <a:t>2</a:t>
                      </a:r>
                    </a:p>
                  </a:txBody>
                  <a:tcPr>
                    <a:lnL w="12700" cap="flat" cmpd="sng" algn="ctr">
                      <a:solidFill>
                        <a:schemeClr val="tx1"/>
                      </a:solidFill>
                      <a:prstDash val="solid"/>
                      <a:round/>
                      <a:headEnd type="none" w="med" len="med"/>
                      <a:tailEnd type="none" w="med" len="med"/>
                    </a:lnL>
                  </a:tcPr>
                </a:tc>
                <a:tc>
                  <a:txBody>
                    <a:bodyPr/>
                    <a:lstStyle/>
                    <a:p>
                      <a:pPr algn="ctr"/>
                      <a:r>
                        <a:rPr lang="en-GB" dirty="0"/>
                        <a:t>£35,100</a:t>
                      </a:r>
                    </a:p>
                  </a:txBody>
                  <a:tcPr/>
                </a:tc>
                <a:tc>
                  <a:txBody>
                    <a:bodyPr/>
                    <a:lstStyle/>
                    <a:p>
                      <a:pPr algn="ctr"/>
                      <a:r>
                        <a:rPr lang="en-GB" dirty="0"/>
                        <a:t>(£20,400)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r h="370840">
                <a:tc>
                  <a:txBody>
                    <a:bodyPr/>
                    <a:lstStyle/>
                    <a:p>
                      <a:pPr algn="ctr"/>
                      <a:r>
                        <a:rPr lang="en-GB" dirty="0"/>
                        <a:t>3</a:t>
                      </a:r>
                    </a:p>
                  </a:txBody>
                  <a:tcPr>
                    <a:lnL w="12700" cap="flat" cmpd="sng" algn="ctr">
                      <a:solidFill>
                        <a:schemeClr val="tx1"/>
                      </a:solidFill>
                      <a:prstDash val="solid"/>
                      <a:round/>
                      <a:headEnd type="none" w="med" len="med"/>
                      <a:tailEnd type="none" w="med" len="med"/>
                    </a:lnL>
                  </a:tcPr>
                </a:tc>
                <a:tc>
                  <a:txBody>
                    <a:bodyPr/>
                    <a:lstStyle/>
                    <a:p>
                      <a:pPr algn="ctr"/>
                      <a:r>
                        <a:rPr lang="en-GB" dirty="0"/>
                        <a:t>£29,600</a:t>
                      </a:r>
                    </a:p>
                  </a:txBody>
                  <a:tcPr/>
                </a:tc>
                <a:tc>
                  <a:txBody>
                    <a:bodyPr/>
                    <a:lstStyle/>
                    <a:p>
                      <a:pPr algn="ctr"/>
                      <a:r>
                        <a:rPr lang="en-GB" dirty="0"/>
                        <a:t>£9,200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370840">
                <a:tc>
                  <a:txBody>
                    <a:bodyPr/>
                    <a:lstStyle/>
                    <a:p>
                      <a:pPr algn="ctr"/>
                      <a:r>
                        <a:rPr lang="en-GB" dirty="0"/>
                        <a:t>4</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dirty="0"/>
                        <a:t>£17,500</a:t>
                      </a:r>
                    </a:p>
                  </a:txBody>
                  <a:tcPr>
                    <a:lnB w="12700" cap="flat" cmpd="sng" algn="ctr">
                      <a:solidFill>
                        <a:schemeClr val="tx1"/>
                      </a:solidFill>
                      <a:prstDash val="solid"/>
                      <a:round/>
                      <a:headEnd type="none" w="med" len="med"/>
                      <a:tailEnd type="none" w="med" len="med"/>
                    </a:lnB>
                  </a:tcPr>
                </a:tc>
                <a:tc>
                  <a:txBody>
                    <a:bodyPr/>
                    <a:lstStyle/>
                    <a:p>
                      <a:pPr algn="ctr"/>
                      <a:r>
                        <a:rPr lang="en-GB" dirty="0"/>
                        <a:t>£26,700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719482724"/>
              </p:ext>
            </p:extLst>
          </p:nvPr>
        </p:nvGraphicFramePr>
        <p:xfrm>
          <a:off x="4887685" y="1816350"/>
          <a:ext cx="3929743" cy="2804160"/>
        </p:xfrm>
        <a:graphic>
          <a:graphicData uri="http://schemas.openxmlformats.org/drawingml/2006/table">
            <a:tbl>
              <a:tblPr firstRow="1" bandRow="1">
                <a:tableStyleId>{5C22544A-7EE6-4342-B048-85BDC9FD1C3A}</a:tableStyleId>
              </a:tblPr>
              <a:tblGrid>
                <a:gridCol w="906864">
                  <a:extLst>
                    <a:ext uri="{9D8B030D-6E8A-4147-A177-3AD203B41FA5}">
                      <a16:colId xmlns:a16="http://schemas.microsoft.com/office/drawing/2014/main" val="20000"/>
                    </a:ext>
                  </a:extLst>
                </a:gridCol>
                <a:gridCol w="1350648">
                  <a:extLst>
                    <a:ext uri="{9D8B030D-6E8A-4147-A177-3AD203B41FA5}">
                      <a16:colId xmlns:a16="http://schemas.microsoft.com/office/drawing/2014/main" val="20001"/>
                    </a:ext>
                  </a:extLst>
                </a:gridCol>
                <a:gridCol w="1672231">
                  <a:extLst>
                    <a:ext uri="{9D8B030D-6E8A-4147-A177-3AD203B41FA5}">
                      <a16:colId xmlns:a16="http://schemas.microsoft.com/office/drawing/2014/main" val="20002"/>
                    </a:ext>
                  </a:extLst>
                </a:gridCol>
              </a:tblGrid>
              <a:tr h="370840">
                <a:tc gridSpan="3">
                  <a:txBody>
                    <a:bodyPr/>
                    <a:lstStyle/>
                    <a:p>
                      <a:pPr algn="ctr"/>
                      <a:r>
                        <a:rPr lang="en-GB" dirty="0"/>
                        <a:t>Machine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T w="12700" cap="flat" cmpd="sng" algn="ctr">
                      <a:solidFill>
                        <a:schemeClr val="tx1"/>
                      </a:solidFill>
                      <a:prstDash val="solid"/>
                      <a:round/>
                      <a:headEnd type="none" w="med" len="med"/>
                      <a:tailEnd type="none" w="med" len="med"/>
                    </a:lnT>
                  </a:tcPr>
                </a:tc>
                <a:tc hMerge="1">
                  <a:txBody>
                    <a:bodyPr/>
                    <a:lstStyle/>
                    <a:p>
                      <a:pPr algn="ct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579120">
                <a:tc>
                  <a:txBody>
                    <a:bodyPr/>
                    <a:lstStyle/>
                    <a:p>
                      <a:pPr algn="ctr"/>
                      <a:r>
                        <a:rPr lang="en-GB" dirty="0"/>
                        <a:t>Year</a:t>
                      </a:r>
                    </a:p>
                  </a:txBody>
                  <a:tcPr>
                    <a:lnL w="12700" cap="flat" cmpd="sng" algn="ctr">
                      <a:solidFill>
                        <a:schemeClr val="tx1"/>
                      </a:solidFill>
                      <a:prstDash val="solid"/>
                      <a:round/>
                      <a:headEnd type="none" w="med" len="med"/>
                      <a:tailEnd type="none" w="med" len="med"/>
                    </a:lnL>
                  </a:tcPr>
                </a:tc>
                <a:tc>
                  <a:txBody>
                    <a:bodyPr/>
                    <a:lstStyle/>
                    <a:p>
                      <a:pPr algn="ctr"/>
                      <a:r>
                        <a:rPr lang="en-GB" dirty="0"/>
                        <a:t>NCF</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a:t>Cumulative Cash Flow</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70840">
                <a:tc>
                  <a:txBody>
                    <a:bodyPr/>
                    <a:lstStyle/>
                    <a:p>
                      <a:pPr algn="ctr"/>
                      <a:r>
                        <a:rPr lang="en-GB" dirty="0"/>
                        <a:t>0</a:t>
                      </a:r>
                    </a:p>
                  </a:txBody>
                  <a:tcPr>
                    <a:lnL w="12700" cap="flat" cmpd="sng" algn="ctr">
                      <a:solidFill>
                        <a:schemeClr val="tx1"/>
                      </a:solidFill>
                      <a:prstDash val="solid"/>
                      <a:round/>
                      <a:headEnd type="none" w="med" len="med"/>
                      <a:tailEnd type="none" w="med" len="med"/>
                    </a:lnL>
                  </a:tcPr>
                </a:tc>
                <a:tc>
                  <a:txBody>
                    <a:bodyPr/>
                    <a:lstStyle/>
                    <a:p>
                      <a:pPr algn="ctr"/>
                      <a:r>
                        <a:rPr lang="en-GB" dirty="0"/>
                        <a:t>(£95,000)</a:t>
                      </a:r>
                    </a:p>
                  </a:txBody>
                  <a:tcPr/>
                </a:tc>
                <a:tc>
                  <a:txBody>
                    <a:bodyPr/>
                    <a:lstStyle/>
                    <a:p>
                      <a:pPr algn="ctr"/>
                      <a:r>
                        <a:rPr lang="en-GB" dirty="0"/>
                        <a:t>(£95,000)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370840">
                <a:tc>
                  <a:txBody>
                    <a:bodyPr/>
                    <a:lstStyle/>
                    <a:p>
                      <a:pPr algn="ctr"/>
                      <a:r>
                        <a:rPr lang="en-GB" dirty="0"/>
                        <a:t>1</a:t>
                      </a:r>
                    </a:p>
                  </a:txBody>
                  <a:tcPr>
                    <a:lnL w="12700" cap="flat" cmpd="sng" algn="ctr">
                      <a:solidFill>
                        <a:schemeClr val="tx1"/>
                      </a:solidFill>
                      <a:prstDash val="solid"/>
                      <a:round/>
                      <a:headEnd type="none" w="med" len="med"/>
                      <a:tailEnd type="none" w="med" len="med"/>
                    </a:lnL>
                  </a:tcPr>
                </a:tc>
                <a:tc>
                  <a:txBody>
                    <a:bodyPr/>
                    <a:lstStyle/>
                    <a:p>
                      <a:pPr algn="ctr"/>
                      <a:r>
                        <a:rPr lang="en-GB" dirty="0"/>
                        <a:t>£57,500</a:t>
                      </a:r>
                    </a:p>
                  </a:txBody>
                  <a:tcPr/>
                </a:tc>
                <a:tc>
                  <a:txBody>
                    <a:bodyPr/>
                    <a:lstStyle/>
                    <a:p>
                      <a:pPr algn="ctr"/>
                      <a:r>
                        <a:rPr lang="en-GB" dirty="0"/>
                        <a:t>(£37,500)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370840">
                <a:tc>
                  <a:txBody>
                    <a:bodyPr/>
                    <a:lstStyle/>
                    <a:p>
                      <a:pPr algn="ctr"/>
                      <a:r>
                        <a:rPr lang="en-GB" dirty="0"/>
                        <a:t>2</a:t>
                      </a:r>
                    </a:p>
                  </a:txBody>
                  <a:tcPr>
                    <a:lnL w="12700" cap="flat" cmpd="sng" algn="ctr">
                      <a:solidFill>
                        <a:schemeClr val="tx1"/>
                      </a:solidFill>
                      <a:prstDash val="solid"/>
                      <a:round/>
                      <a:headEnd type="none" w="med" len="med"/>
                      <a:tailEnd type="none" w="med" len="med"/>
                    </a:lnL>
                  </a:tcPr>
                </a:tc>
                <a:tc>
                  <a:txBody>
                    <a:bodyPr/>
                    <a:lstStyle/>
                    <a:p>
                      <a:pPr algn="ctr"/>
                      <a:r>
                        <a:rPr lang="en-GB" dirty="0"/>
                        <a:t>£32,100</a:t>
                      </a:r>
                    </a:p>
                  </a:txBody>
                  <a:tcPr/>
                </a:tc>
                <a:tc>
                  <a:txBody>
                    <a:bodyPr/>
                    <a:lstStyle/>
                    <a:p>
                      <a:pPr algn="ctr"/>
                      <a:r>
                        <a:rPr lang="en-GB" dirty="0"/>
                        <a:t>(£5,400)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r h="370840">
                <a:tc>
                  <a:txBody>
                    <a:bodyPr/>
                    <a:lstStyle/>
                    <a:p>
                      <a:pPr algn="ctr"/>
                      <a:r>
                        <a:rPr lang="en-GB" dirty="0"/>
                        <a:t>3</a:t>
                      </a:r>
                    </a:p>
                  </a:txBody>
                  <a:tcPr>
                    <a:lnL w="12700" cap="flat" cmpd="sng" algn="ctr">
                      <a:solidFill>
                        <a:schemeClr val="tx1"/>
                      </a:solidFill>
                      <a:prstDash val="solid"/>
                      <a:round/>
                      <a:headEnd type="none" w="med" len="med"/>
                      <a:tailEnd type="none" w="med" len="med"/>
                    </a:lnL>
                  </a:tcPr>
                </a:tc>
                <a:tc>
                  <a:txBody>
                    <a:bodyPr/>
                    <a:lstStyle/>
                    <a:p>
                      <a:pPr algn="ctr"/>
                      <a:r>
                        <a:rPr lang="en-GB" dirty="0"/>
                        <a:t>£22,600</a:t>
                      </a:r>
                    </a:p>
                  </a:txBody>
                  <a:tcPr/>
                </a:tc>
                <a:tc>
                  <a:txBody>
                    <a:bodyPr/>
                    <a:lstStyle/>
                    <a:p>
                      <a:pPr algn="ctr"/>
                      <a:r>
                        <a:rPr lang="en-GB" dirty="0"/>
                        <a:t>£17,200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370840">
                <a:tc>
                  <a:txBody>
                    <a:bodyPr/>
                    <a:lstStyle/>
                    <a:p>
                      <a:pPr algn="ctr"/>
                      <a:r>
                        <a:rPr lang="en-GB" dirty="0"/>
                        <a:t>4</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dirty="0"/>
                        <a:t>£11,000</a:t>
                      </a:r>
                    </a:p>
                  </a:txBody>
                  <a:tcPr>
                    <a:lnB w="12700" cap="flat" cmpd="sng" algn="ctr">
                      <a:solidFill>
                        <a:schemeClr val="tx1"/>
                      </a:solidFill>
                      <a:prstDash val="solid"/>
                      <a:round/>
                      <a:headEnd type="none" w="med" len="med"/>
                      <a:tailEnd type="none" w="med" len="med"/>
                    </a:lnB>
                  </a:tcPr>
                </a:tc>
                <a:tc>
                  <a:txBody>
                    <a:bodyPr/>
                    <a:lstStyle/>
                    <a:p>
                      <a:pPr algn="ctr"/>
                      <a:r>
                        <a:rPr lang="en-GB" dirty="0"/>
                        <a:t>£28,200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 name="Rectangle 3"/>
          <p:cNvSpPr/>
          <p:nvPr/>
        </p:nvSpPr>
        <p:spPr>
          <a:xfrm>
            <a:off x="304799" y="4951968"/>
            <a:ext cx="4397830" cy="646331"/>
          </a:xfrm>
          <a:prstGeom prst="rect">
            <a:avLst/>
          </a:prstGeom>
        </p:spPr>
        <p:txBody>
          <a:bodyPr wrap="square">
            <a:spAutoFit/>
          </a:bodyPr>
          <a:lstStyle/>
          <a:p>
            <a:pPr marL="114300"/>
            <a:r>
              <a:rPr lang="en-GB" dirty="0"/>
              <a:t>20,400  x  12  =  2 years and 9 months</a:t>
            </a:r>
          </a:p>
          <a:p>
            <a:pPr marL="114300"/>
            <a:r>
              <a:rPr lang="en-GB" dirty="0"/>
              <a:t>29,600</a:t>
            </a:r>
          </a:p>
        </p:txBody>
      </p:sp>
      <p:sp>
        <p:nvSpPr>
          <p:cNvPr id="8" name="Rectangle 7"/>
          <p:cNvSpPr/>
          <p:nvPr/>
        </p:nvSpPr>
        <p:spPr>
          <a:xfrm>
            <a:off x="4753068" y="4940289"/>
            <a:ext cx="4173217" cy="646331"/>
          </a:xfrm>
          <a:prstGeom prst="rect">
            <a:avLst/>
          </a:prstGeom>
        </p:spPr>
        <p:txBody>
          <a:bodyPr wrap="square">
            <a:spAutoFit/>
          </a:bodyPr>
          <a:lstStyle/>
          <a:p>
            <a:pPr marL="114300"/>
            <a:r>
              <a:rPr lang="en-GB" dirty="0"/>
              <a:t> 5,400   x 12  = 2 years and 3 months</a:t>
            </a:r>
          </a:p>
          <a:p>
            <a:pPr marL="114300"/>
            <a:r>
              <a:rPr lang="en-GB" dirty="0"/>
              <a:t>22,600</a:t>
            </a:r>
          </a:p>
        </p:txBody>
      </p:sp>
      <p:cxnSp>
        <p:nvCxnSpPr>
          <p:cNvPr id="11" name="Straight Connector 10"/>
          <p:cNvCxnSpPr/>
          <p:nvPr/>
        </p:nvCxnSpPr>
        <p:spPr>
          <a:xfrm>
            <a:off x="491818" y="5263455"/>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51514" y="5241681"/>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002631" y="1816350"/>
            <a:ext cx="3275890" cy="3170099"/>
          </a:xfrm>
          <a:prstGeom prst="rect">
            <a:avLst/>
          </a:prstGeom>
          <a:noFill/>
        </p:spPr>
        <p:txBody>
          <a:bodyPr wrap="square" rtlCol="0">
            <a:spAutoFit/>
          </a:bodyPr>
          <a:lstStyle/>
          <a:p>
            <a:r>
              <a:rPr lang="en-GB" sz="2000" dirty="0"/>
              <a:t>I would opt for Machine B because of the faster payback time.</a:t>
            </a:r>
          </a:p>
          <a:p>
            <a:endParaRPr lang="en-GB" sz="2000" dirty="0"/>
          </a:p>
          <a:p>
            <a:r>
              <a:rPr lang="en-GB" sz="2000" dirty="0"/>
              <a:t>For a relatively new business, faster pay back will help to secure a healthier cash flow which is crucial to the success of the firm.</a:t>
            </a:r>
          </a:p>
        </p:txBody>
      </p:sp>
    </p:spTree>
    <p:extLst>
      <p:ext uri="{BB962C8B-B14F-4D97-AF65-F5344CB8AC3E}">
        <p14:creationId xmlns:p14="http://schemas.microsoft.com/office/powerpoint/2010/main" val="395783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43" y="308674"/>
            <a:ext cx="4844143" cy="1234440"/>
          </a:xfrm>
        </p:spPr>
        <p:txBody>
          <a:bodyPr/>
          <a:lstStyle/>
          <a:p>
            <a:r>
              <a:rPr lang="en-MY" dirty="0"/>
              <a:t>Alternative Investments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3514" y="750368"/>
            <a:ext cx="3482503" cy="2899792"/>
          </a:xfrm>
        </p:spPr>
      </p:pic>
      <p:sp>
        <p:nvSpPr>
          <p:cNvPr id="5" name="Content Placeholder 2"/>
          <p:cNvSpPr txBox="1">
            <a:spLocks/>
          </p:cNvSpPr>
          <p:nvPr/>
        </p:nvSpPr>
        <p:spPr>
          <a:xfrm>
            <a:off x="6096000" y="2516878"/>
            <a:ext cx="5965371" cy="4032448"/>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MY" sz="2000" dirty="0"/>
              <a:t>It is worth remembering that a business will be considering a wide range of different investment options.</a:t>
            </a:r>
          </a:p>
          <a:p>
            <a:pPr marL="114300" indent="0">
              <a:buNone/>
            </a:pPr>
            <a:endParaRPr lang="en-MY" sz="2000" dirty="0"/>
          </a:p>
          <a:p>
            <a:pPr marL="114300" indent="0">
              <a:buNone/>
            </a:pPr>
            <a:r>
              <a:rPr lang="en-MY" sz="2000" dirty="0"/>
              <a:t>Sometimes this means the senior management select an investment that does not provide the best financial returns but which best meets their wider non-financial needs.</a:t>
            </a:r>
          </a:p>
        </p:txBody>
      </p:sp>
      <p:sp>
        <p:nvSpPr>
          <p:cNvPr id="7" name="Rounded Rectangle 6"/>
          <p:cNvSpPr/>
          <p:nvPr/>
        </p:nvSpPr>
        <p:spPr>
          <a:xfrm>
            <a:off x="672929" y="4165177"/>
            <a:ext cx="4248472" cy="194245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MY" b="1"/>
              <a:t>GRADE BOOSTER</a:t>
            </a:r>
          </a:p>
          <a:p>
            <a:endParaRPr lang="en-MY"/>
          </a:p>
          <a:p>
            <a:r>
              <a:rPr lang="en-MY"/>
              <a:t>Every different investment option will have an associated </a:t>
            </a:r>
            <a:r>
              <a:rPr lang="en-MY" b="1">
                <a:solidFill>
                  <a:srgbClr val="FF0000"/>
                </a:solidFill>
              </a:rPr>
              <a:t>opportunity cost</a:t>
            </a:r>
            <a:r>
              <a:rPr lang="en-MY"/>
              <a:t>.  Consider what is the cost of missing out on a certain investment.</a:t>
            </a:r>
            <a:endParaRPr lang="en-MY" dirty="0"/>
          </a:p>
        </p:txBody>
      </p:sp>
    </p:spTree>
    <p:extLst>
      <p:ext uri="{BB962C8B-B14F-4D97-AF65-F5344CB8AC3E}">
        <p14:creationId xmlns:p14="http://schemas.microsoft.com/office/powerpoint/2010/main" val="3635229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45940045-4AFA-EA23-2168-D616BD48C8E8}"/>
              </a:ext>
            </a:extLst>
          </p:cNvPr>
          <p:cNvPicPr>
            <a:picLocks noGrp="1" noRot="1" noChangeAspec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rcRect t="7815" b="7815"/>
          <a:stretch/>
        </p:blipFill>
        <p:spPr bwMode="auto">
          <a:xfrm>
            <a:off x="20" y="-1"/>
            <a:ext cx="12191980" cy="6857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321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56632"/>
            <a:ext cx="10241280" cy="1234440"/>
          </a:xfrm>
        </p:spPr>
        <p:txBody>
          <a:bodyPr/>
          <a:lstStyle/>
          <a:p>
            <a:r>
              <a:rPr lang="en-GB" dirty="0"/>
              <a:t>Extended answer Practice</a:t>
            </a:r>
          </a:p>
        </p:txBody>
      </p:sp>
      <p:graphicFrame>
        <p:nvGraphicFramePr>
          <p:cNvPr id="4" name="Diagram 3">
            <a:extLst>
              <a:ext uri="{FF2B5EF4-FFF2-40B4-BE49-F238E27FC236}">
                <a16:creationId xmlns:a16="http://schemas.microsoft.com/office/drawing/2014/main" id="{DCA97CD5-1404-5CD6-331C-02DEBEB44260}"/>
              </a:ext>
            </a:extLst>
          </p:cNvPr>
          <p:cNvGraphicFramePr/>
          <p:nvPr/>
        </p:nvGraphicFramePr>
        <p:xfrm>
          <a:off x="697107" y="4789165"/>
          <a:ext cx="10797785" cy="1562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8EFCCBB9-EF65-4B15-2DC0-E2D7AB68F56A}"/>
              </a:ext>
            </a:extLst>
          </p:cNvPr>
          <p:cNvSpPr txBox="1"/>
          <p:nvPr/>
        </p:nvSpPr>
        <p:spPr>
          <a:xfrm>
            <a:off x="365759" y="1495887"/>
            <a:ext cx="7205079" cy="2793072"/>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l"/>
            <a:r>
              <a:rPr lang="en-GB" sz="1950" dirty="0">
                <a:solidFill>
                  <a:schemeClr val="tx1"/>
                </a:solidFill>
              </a:rPr>
              <a:t>Tesla Inc. is considering investing in a new battery production facility to enhance its supply chain and meet the growing demand for electric vehicles. The decision-makers must evaluate this investment using various appraisal techniques to understand its potential impact on the company’s long-term goals and risk profile.</a:t>
            </a:r>
          </a:p>
          <a:p>
            <a:pPr algn="l"/>
            <a:endParaRPr lang="en-GB" sz="1950" dirty="0">
              <a:solidFill>
                <a:schemeClr val="tx1"/>
              </a:solidFill>
            </a:endParaRPr>
          </a:p>
          <a:p>
            <a:pPr algn="l"/>
            <a:r>
              <a:rPr lang="en-GB" sz="1950" dirty="0">
                <a:solidFill>
                  <a:schemeClr val="tx1"/>
                </a:solidFill>
              </a:rPr>
              <a:t>Assess which investment appraisal technique would you recommend for this investment decision and why? </a:t>
            </a:r>
            <a:r>
              <a:rPr lang="en-GB" sz="1950" b="1" dirty="0">
                <a:solidFill>
                  <a:schemeClr val="tx1"/>
                </a:solidFill>
              </a:rPr>
              <a:t>(10 marks)</a:t>
            </a:r>
          </a:p>
        </p:txBody>
      </p:sp>
      <p:pic>
        <p:nvPicPr>
          <p:cNvPr id="9" name="Picture 8" descr="Electric car charger">
            <a:extLst>
              <a:ext uri="{FF2B5EF4-FFF2-40B4-BE49-F238E27FC236}">
                <a16:creationId xmlns:a16="http://schemas.microsoft.com/office/drawing/2014/main" id="{C301E68B-05CA-C88F-5106-9E388F61BA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48641" y="1495887"/>
            <a:ext cx="3746252" cy="2793072"/>
          </a:xfrm>
          <a:prstGeom prst="rect">
            <a:avLst/>
          </a:prstGeom>
        </p:spPr>
      </p:pic>
    </p:spTree>
    <p:extLst>
      <p:ext uri="{BB962C8B-B14F-4D97-AF65-F5344CB8AC3E}">
        <p14:creationId xmlns:p14="http://schemas.microsoft.com/office/powerpoint/2010/main" val="545190800"/>
      </p:ext>
    </p:extLst>
  </p:cSld>
  <p:clrMapOvr>
    <a:masterClrMapping/>
  </p:clrMapOvr>
</p:sld>
</file>

<file path=ppt/theme/theme1.xml><?xml version="1.0" encoding="utf-8"?>
<a:theme xmlns:a="http://schemas.openxmlformats.org/drawingml/2006/main" name="GradientRiseVTI">
  <a:themeElements>
    <a:clrScheme name="GradientRise">
      <a:dk1>
        <a:sysClr val="windowText" lastClr="000000"/>
      </a:dk1>
      <a:lt1>
        <a:srgbClr val="FFFFFF"/>
      </a:lt1>
      <a:dk2>
        <a:srgbClr val="3C0F3A"/>
      </a:dk2>
      <a:lt2>
        <a:srgbClr val="F1F2F2"/>
      </a:lt2>
      <a:accent1>
        <a:srgbClr val="A6025C"/>
      </a:accent1>
      <a:accent2>
        <a:srgbClr val="92248E"/>
      </a:accent2>
      <a:accent3>
        <a:srgbClr val="DE95C4"/>
      </a:accent3>
      <a:accent4>
        <a:srgbClr val="FE4A00"/>
      </a:accent4>
      <a:accent5>
        <a:srgbClr val="DA002F"/>
      </a:accent5>
      <a:accent6>
        <a:srgbClr val="FF907A"/>
      </a:accent6>
      <a:hlink>
        <a:srgbClr val="CA71E4"/>
      </a:hlink>
      <a:folHlink>
        <a:srgbClr val="E45E49"/>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RiseVTI" id="{C2FC082F-B444-4222-AF20-78444CCB5722}" vid="{39F213E4-0CBC-40CB-B3F6-8C5562B6B9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45692</TotalTime>
  <Words>773</Words>
  <Application>Microsoft Office PowerPoint</Application>
  <PresentationFormat>Widescreen</PresentationFormat>
  <Paragraphs>130</Paragraphs>
  <Slides>10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Arial</vt:lpstr>
      <vt:lpstr>Avenir Next LT Pro</vt:lpstr>
      <vt:lpstr>Söhne</vt:lpstr>
      <vt:lpstr>Verdana</vt:lpstr>
      <vt:lpstr>GradientRiseVTI</vt:lpstr>
      <vt:lpstr>Investment appraisal</vt:lpstr>
      <vt:lpstr>Learning objectives</vt:lpstr>
      <vt:lpstr>What is investment appraisal?</vt:lpstr>
      <vt:lpstr>Practice question</vt:lpstr>
      <vt:lpstr>Practice Activity</vt:lpstr>
      <vt:lpstr>Practice Activity - Solution</vt:lpstr>
      <vt:lpstr>Alternative Investments</vt:lpstr>
      <vt:lpstr>PowerPoint Presentation</vt:lpstr>
      <vt:lpstr>Extended answer Practice</vt:lpstr>
      <vt:lpstr>Essay – suggested response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Distinctive Capabilities</dc:title>
  <dc:creator>Teaching Business</dc:creator>
  <cp:lastModifiedBy>Darren Nichols</cp:lastModifiedBy>
  <cp:revision>534</cp:revision>
  <cp:lastPrinted>2023-10-11T13:37:03Z</cp:lastPrinted>
  <dcterms:created xsi:type="dcterms:W3CDTF">2023-10-07T20:01:45Z</dcterms:created>
  <dcterms:modified xsi:type="dcterms:W3CDTF">2025-07-22T17:54:10Z</dcterms:modified>
</cp:coreProperties>
</file>